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3" r:id="rId1"/>
  </p:sldMasterIdLst>
  <p:notesMasterIdLst>
    <p:notesMasterId r:id="rId44"/>
  </p:notesMasterIdLst>
  <p:handoutMasterIdLst>
    <p:handoutMasterId r:id="rId45"/>
  </p:handoutMasterIdLst>
  <p:sldIdLst>
    <p:sldId id="265" r:id="rId2"/>
    <p:sldId id="333" r:id="rId3"/>
    <p:sldId id="310" r:id="rId4"/>
    <p:sldId id="311" r:id="rId5"/>
    <p:sldId id="313" r:id="rId6"/>
    <p:sldId id="321" r:id="rId7"/>
    <p:sldId id="322" r:id="rId8"/>
    <p:sldId id="320" r:id="rId9"/>
    <p:sldId id="314" r:id="rId10"/>
    <p:sldId id="315" r:id="rId11"/>
    <p:sldId id="323" r:id="rId12"/>
    <p:sldId id="317" r:id="rId13"/>
    <p:sldId id="318" r:id="rId14"/>
    <p:sldId id="334" r:id="rId15"/>
    <p:sldId id="319" r:id="rId16"/>
    <p:sldId id="324" r:id="rId17"/>
    <p:sldId id="325" r:id="rId18"/>
    <p:sldId id="326" r:id="rId19"/>
    <p:sldId id="327" r:id="rId20"/>
    <p:sldId id="328" r:id="rId21"/>
    <p:sldId id="335" r:id="rId22"/>
    <p:sldId id="329" r:id="rId23"/>
    <p:sldId id="330" r:id="rId24"/>
    <p:sldId id="331" r:id="rId25"/>
    <p:sldId id="332"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36" r:id="rId43"/>
  </p:sldIdLst>
  <p:sldSz cx="12188825" cy="6858000"/>
  <p:notesSz cx="6858000" cy="9144000"/>
  <p:custDataLst>
    <p:tags r:id="rId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am Thakur" initials="ST" lastIdx="1" clrIdx="0">
    <p:extLst>
      <p:ext uri="{19B8F6BF-5375-455C-9EA6-DF929625EA0E}">
        <p15:presenceInfo xmlns:p15="http://schemas.microsoft.com/office/powerpoint/2012/main" userId="S::W0773247@myscc.ca::de644262-3369-4812-a060-ee9b5d6fa3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601" autoAdjust="0"/>
  </p:normalViewPr>
  <p:slideViewPr>
    <p:cSldViewPr showGuides="1">
      <p:cViewPr varScale="1">
        <p:scale>
          <a:sx n="91" d="100"/>
          <a:sy n="91" d="100"/>
        </p:scale>
        <p:origin x="208" y="46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4/11/21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4/11/21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1"/>
            <a:ext cx="23044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5936" y="1122363"/>
            <a:ext cx="8789286" cy="2387600"/>
          </a:xfrm>
        </p:spPr>
        <p:txBody>
          <a:bodyPr anchor="b">
            <a:normAutofit/>
          </a:bodyPr>
          <a:lstStyle>
            <a:lvl1pPr algn="l">
              <a:defRPr sz="4799"/>
            </a:lvl1pPr>
          </a:lstStyle>
          <a:p>
            <a:r>
              <a:rPr lang="en-GB"/>
              <a:t>Click to edit Master title style</a:t>
            </a:r>
            <a:endParaRPr lang="en-US" dirty="0"/>
          </a:p>
        </p:txBody>
      </p:sp>
      <p:sp>
        <p:nvSpPr>
          <p:cNvPr id="3" name="Subtitle 2"/>
          <p:cNvSpPr>
            <a:spLocks noGrp="1"/>
          </p:cNvSpPr>
          <p:nvPr>
            <p:ph type="subTitle" idx="1"/>
          </p:nvPr>
        </p:nvSpPr>
        <p:spPr>
          <a:xfrm>
            <a:off x="1875936" y="3602038"/>
            <a:ext cx="8789286" cy="1655762"/>
          </a:xfrm>
        </p:spPr>
        <p:txBody>
          <a:bodyPr>
            <a:normAutofit/>
          </a:bodyPr>
          <a:lstStyle>
            <a:lvl1pPr marL="0" indent="0" algn="l">
              <a:buNone/>
              <a:defRPr sz="1999" cap="all" baseline="0">
                <a:solidFill>
                  <a:schemeClr val="tx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5668" y="5410202"/>
            <a:ext cx="2742486" cy="365125"/>
          </a:xfrm>
        </p:spPr>
        <p:txBody>
          <a:bodyPr/>
          <a:lstStyle/>
          <a:p>
            <a:fld id="{9AB3A824-1A51-4B26-AD58-A6D8E14F6C04}" type="datetimeFigureOut">
              <a:rPr lang="en-US" smtClean="0"/>
              <a:t>4/11/21</a:t>
            </a:fld>
            <a:endParaRPr lang="en-US" dirty="0"/>
          </a:p>
        </p:txBody>
      </p:sp>
      <p:sp>
        <p:nvSpPr>
          <p:cNvPr id="5" name="Footer Placeholder 4"/>
          <p:cNvSpPr>
            <a:spLocks noGrp="1"/>
          </p:cNvSpPr>
          <p:nvPr>
            <p:ph type="ftr" sz="quarter" idx="11"/>
          </p:nvPr>
        </p:nvSpPr>
        <p:spPr>
          <a:xfrm>
            <a:off x="1875936" y="5410202"/>
            <a:ext cx="5123551" cy="365125"/>
          </a:xfrm>
        </p:spPr>
        <p:txBody>
          <a:bodyPr/>
          <a:lstStyle/>
          <a:p>
            <a:r>
              <a:rPr lang="en-US"/>
              <a:t>
              </a:t>
            </a:r>
            <a:endParaRPr lang="en-US" dirty="0"/>
          </a:p>
        </p:txBody>
      </p:sp>
      <p:sp>
        <p:nvSpPr>
          <p:cNvPr id="6" name="Slide Number Placeholder 5"/>
          <p:cNvSpPr>
            <a:spLocks noGrp="1"/>
          </p:cNvSpPr>
          <p:nvPr>
            <p:ph type="sldNum" sz="quarter" idx="12"/>
          </p:nvPr>
        </p:nvSpPr>
        <p:spPr>
          <a:xfrm>
            <a:off x="9894334" y="5410200"/>
            <a:ext cx="77088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129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3" y="4304665"/>
            <a:ext cx="9909774" cy="819355"/>
          </a:xfrm>
        </p:spPr>
        <p:txBody>
          <a:bodyPr anchor="b">
            <a:normAutofit/>
          </a:bodyPr>
          <a:lstStyle>
            <a:lvl1pPr>
              <a:defRPr sz="3199"/>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114" y="606426"/>
            <a:ext cx="9909773"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199"/>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067" y="5124020"/>
            <a:ext cx="9908278" cy="682472"/>
          </a:xfrm>
        </p:spPr>
        <p:txBody>
          <a:bodyP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4/11/21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234301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59" y="609600"/>
            <a:ext cx="9903375" cy="3429000"/>
          </a:xfrm>
        </p:spPr>
        <p:txBody>
          <a:bodyPr anchor="ctr">
            <a:normAutofit/>
          </a:bodyPr>
          <a:lstStyle>
            <a:lvl1pPr>
              <a:defRPr sz="3599"/>
            </a:lvl1pPr>
          </a:lstStyle>
          <a:p>
            <a:r>
              <a:rPr lang="en-GB"/>
              <a:t>Click to edit Master title style</a:t>
            </a:r>
            <a:endParaRPr lang="en-US" dirty="0"/>
          </a:p>
        </p:txBody>
      </p:sp>
      <p:sp>
        <p:nvSpPr>
          <p:cNvPr id="4" name="Text Placeholder 3"/>
          <p:cNvSpPr>
            <a:spLocks noGrp="1"/>
          </p:cNvSpPr>
          <p:nvPr>
            <p:ph type="body" sz="half" idx="2"/>
          </p:nvPr>
        </p:nvSpPr>
        <p:spPr>
          <a:xfrm>
            <a:off x="1141113" y="4419600"/>
            <a:ext cx="9901880" cy="1371599"/>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4/11/21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4097216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5836" y="609600"/>
            <a:ext cx="9300329" cy="2748429"/>
          </a:xfrm>
        </p:spPr>
        <p:txBody>
          <a:bodyPr anchor="ctr">
            <a:normAutofit/>
          </a:bodyPr>
          <a:lstStyle>
            <a:lvl1pPr>
              <a:defRPr sz="3599"/>
            </a:lvl1pPr>
          </a:lstStyle>
          <a:p>
            <a:r>
              <a:rPr lang="en-GB"/>
              <a:t>Click to edit Master title style</a:t>
            </a:r>
            <a:endParaRPr lang="en-US" dirty="0"/>
          </a:p>
        </p:txBody>
      </p:sp>
      <p:sp>
        <p:nvSpPr>
          <p:cNvPr id="12" name="Text Placeholder 3"/>
          <p:cNvSpPr>
            <a:spLocks noGrp="1"/>
          </p:cNvSpPr>
          <p:nvPr>
            <p:ph type="body" sz="half" idx="13"/>
          </p:nvPr>
        </p:nvSpPr>
        <p:spPr>
          <a:xfrm>
            <a:off x="1720196" y="3365557"/>
            <a:ext cx="8750020" cy="54896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114" y="4309919"/>
            <a:ext cx="9903422" cy="1489496"/>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4/11/21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
        <p:nvSpPr>
          <p:cNvPr id="60" name="TextBox 59"/>
          <p:cNvSpPr txBox="1"/>
          <p:nvPr/>
        </p:nvSpPr>
        <p:spPr>
          <a:xfrm>
            <a:off x="903277" y="73239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61" name="TextBox 60"/>
          <p:cNvSpPr txBox="1"/>
          <p:nvPr/>
        </p:nvSpPr>
        <p:spPr>
          <a:xfrm>
            <a:off x="10534626" y="2764972"/>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259486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113" y="2134042"/>
            <a:ext cx="9903421" cy="2511835"/>
          </a:xfrm>
        </p:spPr>
        <p:txBody>
          <a:bodyPr anchor="b">
            <a:normAutofit/>
          </a:bodyPr>
          <a:lstStyle>
            <a:lvl1pPr>
              <a:defRPr sz="3599"/>
            </a:lvl1pPr>
          </a:lstStyle>
          <a:p>
            <a:r>
              <a:rPr lang="en-GB"/>
              <a:t>Click to edit Master title style</a:t>
            </a:r>
            <a:endParaRPr lang="en-US" dirty="0"/>
          </a:p>
        </p:txBody>
      </p:sp>
      <p:sp>
        <p:nvSpPr>
          <p:cNvPr id="4" name="Text Placeholder 3"/>
          <p:cNvSpPr>
            <a:spLocks noGrp="1"/>
          </p:cNvSpPr>
          <p:nvPr>
            <p:ph type="body" sz="half" idx="2"/>
          </p:nvPr>
        </p:nvSpPr>
        <p:spPr>
          <a:xfrm>
            <a:off x="1141067" y="4657655"/>
            <a:ext cx="9901926" cy="1140644"/>
          </a:xfrm>
        </p:spPr>
        <p:txBody>
          <a:bodyPr anchor="t">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4/11/21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321870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116" y="609600"/>
            <a:ext cx="990341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113" y="2674463"/>
            <a:ext cx="319606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625" y="3360263"/>
            <a:ext cx="3207899"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3591" y="2677635"/>
            <a:ext cx="318355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3040" y="3363435"/>
            <a:ext cx="3194998"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0397" y="2674463"/>
            <a:ext cx="319413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0397" y="3360263"/>
            <a:ext cx="3194136"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03F41C87-7AD9-4845-A077-840E4A0F3F06}" type="datetimeFigureOut">
              <a:rPr lang="en-US" smtClean="0"/>
              <a:pPr/>
              <a:t>4/11/21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809252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114" y="609600"/>
            <a:ext cx="990341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116" y="4404596"/>
            <a:ext cx="3194408"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116" y="2666998"/>
            <a:ext cx="3194408"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116" y="4980859"/>
            <a:ext cx="3194408" cy="81784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7884" y="4404596"/>
            <a:ext cx="3199567"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7884" y="2666998"/>
            <a:ext cx="319810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6424" y="4980857"/>
            <a:ext cx="3199567" cy="81034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0523" y="4404595"/>
            <a:ext cx="3189910"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0398" y="2666998"/>
            <a:ext cx="319413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0397" y="4980855"/>
            <a:ext cx="3194136" cy="810345"/>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03F41C87-7AD9-4845-A077-840E4A0F3F06}" type="datetimeFigureOut">
              <a:rPr lang="en-US" smtClean="0"/>
              <a:pPr/>
              <a:t>4/11/21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283624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4/11/21</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34191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0046" y="609600"/>
            <a:ext cx="2004489"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113" y="609600"/>
            <a:ext cx="7746572"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4/11/21</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53888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4/11/21</a:t>
            </a:fld>
            <a:endParaRPr lang="en-US"/>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35199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114" y="1419227"/>
            <a:ext cx="9903420" cy="2852737"/>
          </a:xfrm>
        </p:spPr>
        <p:txBody>
          <a:bodyPr anchor="b">
            <a:normAutofit/>
          </a:bodyPr>
          <a:lstStyle>
            <a:lvl1pPr>
              <a:defRPr sz="3599"/>
            </a:lvl1pPr>
          </a:lstStyle>
          <a:p>
            <a:r>
              <a:rPr lang="en-GB"/>
              <a:t>Click to edit Master title style</a:t>
            </a:r>
            <a:endParaRPr lang="en-US" dirty="0"/>
          </a:p>
        </p:txBody>
      </p:sp>
      <p:sp>
        <p:nvSpPr>
          <p:cNvPr id="3" name="Text Placeholder 2"/>
          <p:cNvSpPr>
            <a:spLocks noGrp="1"/>
          </p:cNvSpPr>
          <p:nvPr>
            <p:ph type="body" idx="1"/>
          </p:nvPr>
        </p:nvSpPr>
        <p:spPr>
          <a:xfrm>
            <a:off x="1141114" y="4424362"/>
            <a:ext cx="9903420" cy="1374776"/>
          </a:xfrm>
        </p:spPr>
        <p:txBody>
          <a:bodyPr>
            <a:normAutofit/>
          </a:bodyPr>
          <a:lstStyle>
            <a:lvl1pPr marL="0" indent="0">
              <a:buNone/>
              <a:defRPr sz="1799" cap="all" baseline="0">
                <a:solidFill>
                  <a:schemeClr val="tx1">
                    <a:tint val="75000"/>
                  </a:schemeClr>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4/11/21</a:t>
            </a:fld>
            <a:endParaRPr lang="en-US"/>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34480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113" y="2249486"/>
            <a:ext cx="487711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593" y="2249486"/>
            <a:ext cx="487394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4/11/21</a:t>
            </a:fld>
            <a:endParaRPr lang="en-US"/>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48781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114" y="619127"/>
            <a:ext cx="990342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69663" y="2249486"/>
            <a:ext cx="464857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113" y="3073398"/>
            <a:ext cx="487712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9141" y="2249485"/>
            <a:ext cx="464539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593" y="3073398"/>
            <a:ext cx="487394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pPr/>
              <a:t>4/11/21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121272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4/11/21</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5139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4/11/21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47808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407" y="609601"/>
            <a:ext cx="3855033" cy="1639884"/>
          </a:xfrm>
        </p:spPr>
        <p:txBody>
          <a:bodyPr anchor="b"/>
          <a:lstStyle>
            <a:lvl1pPr>
              <a:defRPr sz="3199"/>
            </a:lvl1pPr>
          </a:lstStyle>
          <a:p>
            <a:r>
              <a:rPr lang="en-GB"/>
              <a:t>Click to edit Master title style</a:t>
            </a:r>
            <a:endParaRPr lang="en-US" dirty="0"/>
          </a:p>
        </p:txBody>
      </p:sp>
      <p:sp>
        <p:nvSpPr>
          <p:cNvPr id="3" name="Content Placeholder 2"/>
          <p:cNvSpPr>
            <a:spLocks noGrp="1"/>
          </p:cNvSpPr>
          <p:nvPr>
            <p:ph idx="1"/>
          </p:nvPr>
        </p:nvSpPr>
        <p:spPr>
          <a:xfrm>
            <a:off x="5154858" y="592666"/>
            <a:ext cx="5889675"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407" y="2249486"/>
            <a:ext cx="3855033"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4/11/21</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424629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6" y="609600"/>
            <a:ext cx="5932963" cy="1639886"/>
          </a:xfrm>
        </p:spPr>
        <p:txBody>
          <a:bodyPr anchor="b"/>
          <a:lstStyle>
            <a:lvl1pPr>
              <a:defRPr sz="3199"/>
            </a:lvl1pPr>
          </a:lstStyle>
          <a:p>
            <a:r>
              <a:rPr lang="en-GB"/>
              <a:t>Click to edit Master title style</a:t>
            </a:r>
            <a:endParaRPr lang="en-US" dirty="0"/>
          </a:p>
        </p:txBody>
      </p:sp>
      <p:sp>
        <p:nvSpPr>
          <p:cNvPr id="3" name="Picture Placeholder 2"/>
          <p:cNvSpPr>
            <a:spLocks noGrp="1" noChangeAspect="1"/>
          </p:cNvSpPr>
          <p:nvPr>
            <p:ph type="pic" idx="1"/>
          </p:nvPr>
        </p:nvSpPr>
        <p:spPr>
          <a:xfrm>
            <a:off x="7378799" y="609602"/>
            <a:ext cx="3665735"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GB"/>
              <a:t>Click icon to add picture</a:t>
            </a:r>
            <a:endParaRPr lang="en-US" dirty="0"/>
          </a:p>
        </p:txBody>
      </p:sp>
      <p:sp>
        <p:nvSpPr>
          <p:cNvPr id="4" name="Text Placeholder 3"/>
          <p:cNvSpPr>
            <a:spLocks noGrp="1"/>
          </p:cNvSpPr>
          <p:nvPr>
            <p:ph type="body" sz="half" idx="2"/>
          </p:nvPr>
        </p:nvSpPr>
        <p:spPr>
          <a:xfrm>
            <a:off x="1141113" y="2249486"/>
            <a:ext cx="5932966"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4/11/21</a:t>
            </a:fld>
            <a:endParaRPr lang="en-US"/>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A013F82-EE5E-44EE-A61D-E31C6657F26F}" type="slidenum">
              <a:rPr lang="en-IN" smtClean="0"/>
              <a:pPr/>
              <a:t>‹#›</a:t>
            </a:fld>
            <a:endParaRPr lang="en-IN"/>
          </a:p>
        </p:txBody>
      </p:sp>
    </p:spTree>
    <p:extLst>
      <p:ext uri="{BB962C8B-B14F-4D97-AF65-F5344CB8AC3E}">
        <p14:creationId xmlns:p14="http://schemas.microsoft.com/office/powerpoint/2010/main" val="407377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4" y="1"/>
            <a:ext cx="12050749"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116" y="618518"/>
            <a:ext cx="990341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115" y="2249487"/>
            <a:ext cx="990341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4979" y="5883277"/>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3F41C87-7AD9-4845-A077-840E4A0F3F06}" type="datetimeFigureOut">
              <a:rPr lang="en-US" smtClean="0"/>
              <a:pPr/>
              <a:t>4/11/21</a:t>
            </a:fld>
            <a:endParaRPr lang="en-US"/>
          </a:p>
        </p:txBody>
      </p:sp>
      <p:sp>
        <p:nvSpPr>
          <p:cNvPr id="5" name="Footer Placeholder 4"/>
          <p:cNvSpPr>
            <a:spLocks noGrp="1"/>
          </p:cNvSpPr>
          <p:nvPr>
            <p:ph type="ftr" sz="quarter" idx="3"/>
          </p:nvPr>
        </p:nvSpPr>
        <p:spPr>
          <a:xfrm>
            <a:off x="1141114" y="5883276"/>
            <a:ext cx="6237684"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3645" y="5883275"/>
            <a:ext cx="770888"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1461606"/>
      </p:ext>
    </p:extLst>
  </p:cSld>
  <p:clrMap bg1="dk1" tx1="lt1" bg2="dk2" tx2="lt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3599" kern="1200" cap="all" baseline="0">
          <a:solidFill>
            <a:schemeClr val="tx1"/>
          </a:solidFill>
          <a:latin typeface="+mj-lt"/>
          <a:ea typeface="+mj-ea"/>
          <a:cs typeface="+mj-cs"/>
        </a:defRPr>
      </a:lvl1pPr>
    </p:titleStyle>
    <p:bodyStyle>
      <a:lvl1pPr marL="228531" indent="-228531" algn="l" defTabSz="914126" rtl="0" eaLnBrk="1" latinLnBrk="0" hangingPunct="1">
        <a:lnSpc>
          <a:spcPct val="120000"/>
        </a:lnSpc>
        <a:spcBef>
          <a:spcPts val="1000"/>
        </a:spcBef>
        <a:buSzPct val="125000"/>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120000"/>
        </a:lnSpc>
        <a:spcBef>
          <a:spcPts val="500"/>
        </a:spcBef>
        <a:buSzPct val="125000"/>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120000"/>
        </a:lnSpc>
        <a:spcBef>
          <a:spcPts val="500"/>
        </a:spcBef>
        <a:buSzPct val="125000"/>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www.kaggle.com/gauthamp10/google-playstore-app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Vishal26199/Google-Playstore"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 y="18898"/>
            <a:ext cx="12188825" cy="3789040"/>
          </a:xfrm>
        </p:spPr>
        <p:txBody>
          <a:bodyPr>
            <a:normAutofit/>
          </a:bodyPr>
          <a:lstStyle/>
          <a:p>
            <a:pPr algn="ctr"/>
            <a:r>
              <a:rPr lang="en-US" sz="5400" b="1" dirty="0"/>
              <a:t>Google Play Store</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B1E249-C2F2-431D-B9C5-61E2B3816881}"/>
              </a:ext>
            </a:extLst>
          </p:cNvPr>
          <p:cNvSpPr>
            <a:spLocks noGrp="1"/>
          </p:cNvSpPr>
          <p:nvPr>
            <p:ph sz="half" idx="1"/>
          </p:nvPr>
        </p:nvSpPr>
        <p:spPr>
          <a:xfrm>
            <a:off x="1" y="0"/>
            <a:ext cx="4222203" cy="6858000"/>
          </a:xfrm>
        </p:spPr>
        <p:txBody>
          <a:bodyPr/>
          <a:lstStyle/>
          <a:p>
            <a:pPr marL="0" indent="0" algn="ctr">
              <a:buNone/>
            </a:pPr>
            <a:endParaRPr lang="en-US" dirty="0"/>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Summary &amp; Unique values</a:t>
            </a:r>
          </a:p>
        </p:txBody>
      </p:sp>
      <p:pic>
        <p:nvPicPr>
          <p:cNvPr id="12" name="Picture 11">
            <a:extLst>
              <a:ext uri="{FF2B5EF4-FFF2-40B4-BE49-F238E27FC236}">
                <a16:creationId xmlns:a16="http://schemas.microsoft.com/office/drawing/2014/main" id="{89491C11-CCCB-4BE1-B68F-B4FAD348A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204" y="1"/>
            <a:ext cx="7966620" cy="3140968"/>
          </a:xfrm>
          <a:prstGeom prst="rect">
            <a:avLst/>
          </a:prstGeom>
        </p:spPr>
      </p:pic>
      <p:pic>
        <p:nvPicPr>
          <p:cNvPr id="14" name="Picture 13">
            <a:extLst>
              <a:ext uri="{FF2B5EF4-FFF2-40B4-BE49-F238E27FC236}">
                <a16:creationId xmlns:a16="http://schemas.microsoft.com/office/drawing/2014/main" id="{5C7F100C-A348-4076-8F00-9360F5119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204" y="3140969"/>
            <a:ext cx="7966620" cy="3717030"/>
          </a:xfrm>
          <a:prstGeom prst="rect">
            <a:avLst/>
          </a:prstGeo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B8093-2919-42BC-999B-B36EB16CC1E0}"/>
              </a:ext>
            </a:extLst>
          </p:cNvPr>
          <p:cNvSpPr>
            <a:spLocks noGrp="1"/>
          </p:cNvSpPr>
          <p:nvPr>
            <p:ph sz="half" idx="1"/>
          </p:nvPr>
        </p:nvSpPr>
        <p:spPr>
          <a:xfrm>
            <a:off x="1" y="0"/>
            <a:ext cx="3574131" cy="6858000"/>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IN" dirty="0"/>
              <a:t> </a:t>
            </a:r>
          </a:p>
          <a:p>
            <a:pPr marL="0" indent="0" algn="ctr">
              <a:buNone/>
            </a:pPr>
            <a:r>
              <a:rPr lang="en-IN" sz="4400" b="1" dirty="0">
                <a:latin typeface="Calibri" panose="020F0502020204030204" pitchFamily="34" charset="0"/>
                <a:cs typeface="Calibri" panose="020F0502020204030204" pitchFamily="34" charset="0"/>
              </a:rPr>
              <a:t>Null values</a:t>
            </a:r>
          </a:p>
        </p:txBody>
      </p:sp>
      <p:pic>
        <p:nvPicPr>
          <p:cNvPr id="7" name="Content Placeholder 6" descr="Table&#10;&#10;Description automatically generated">
            <a:extLst>
              <a:ext uri="{FF2B5EF4-FFF2-40B4-BE49-F238E27FC236}">
                <a16:creationId xmlns:a16="http://schemas.microsoft.com/office/drawing/2014/main" id="{ECDC46F8-0454-9549-90B8-61FAE911545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74132" y="0"/>
            <a:ext cx="8614692" cy="6858000"/>
          </a:xfrm>
        </p:spPr>
      </p:pic>
    </p:spTree>
    <p:extLst>
      <p:ext uri="{BB962C8B-B14F-4D97-AF65-F5344CB8AC3E}">
        <p14:creationId xmlns:p14="http://schemas.microsoft.com/office/powerpoint/2010/main" val="35650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3AAB10-15E6-433D-BAD9-2DAB019EBBC6}"/>
              </a:ext>
            </a:extLst>
          </p:cNvPr>
          <p:cNvSpPr>
            <a:spLocks noGrp="1"/>
          </p:cNvSpPr>
          <p:nvPr>
            <p:ph sz="half" idx="1"/>
          </p:nvPr>
        </p:nvSpPr>
        <p:spPr>
          <a:xfrm>
            <a:off x="1" y="0"/>
            <a:ext cx="12188824" cy="2132856"/>
          </a:xfrm>
        </p:spPr>
        <p:txBody>
          <a:bodyPr>
            <a:normAutofit/>
          </a:bodyPr>
          <a:lstStyle/>
          <a:p>
            <a:pPr marL="0" indent="0">
              <a:buNone/>
            </a:pPr>
            <a:endParaRPr lang="en-US" dirty="0"/>
          </a:p>
          <a:p>
            <a:pPr marL="0" indent="0" algn="ctr">
              <a:buNone/>
            </a:pPr>
            <a:r>
              <a:rPr lang="en-IN" sz="4400" b="1" dirty="0">
                <a:latin typeface="Calibri" panose="020F0502020204030204" pitchFamily="34" charset="0"/>
                <a:cs typeface="Calibri" panose="020F0502020204030204" pitchFamily="34" charset="0"/>
              </a:rPr>
              <a:t>Basic Statistical Details</a:t>
            </a:r>
          </a:p>
        </p:txBody>
      </p:sp>
      <p:pic>
        <p:nvPicPr>
          <p:cNvPr id="7" name="Content Placeholder 6" descr="Table&#10;&#10;Description automatically generated">
            <a:extLst>
              <a:ext uri="{FF2B5EF4-FFF2-40B4-BE49-F238E27FC236}">
                <a16:creationId xmlns:a16="http://schemas.microsoft.com/office/drawing/2014/main" id="{90BCF7AD-D080-5345-B46A-36245DCF9A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2132856"/>
            <a:ext cx="12188824" cy="4725144"/>
          </a:xfrm>
        </p:spPr>
      </p:pic>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3CDE15-07E2-4262-A4AC-A7572FE94095}"/>
              </a:ext>
            </a:extLst>
          </p:cNvPr>
          <p:cNvSpPr>
            <a:spLocks noGrp="1"/>
          </p:cNvSpPr>
          <p:nvPr>
            <p:ph sz="half" idx="1"/>
          </p:nvPr>
        </p:nvSpPr>
        <p:spPr>
          <a:xfrm>
            <a:off x="1" y="0"/>
            <a:ext cx="4873941" cy="6858000"/>
          </a:xfrm>
        </p:spPr>
        <p:txBody>
          <a:bodyPr/>
          <a:lstStyle/>
          <a:p>
            <a:pPr marL="0" indent="0" algn="ctr">
              <a:buNone/>
            </a:pPr>
            <a:endParaRPr lang="en-US" dirty="0"/>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Grouped Dataset by ‘Category’</a:t>
            </a:r>
          </a:p>
          <a:p>
            <a:pPr marL="0" indent="0">
              <a:buNone/>
            </a:pPr>
            <a:endParaRPr lang="en-IN" dirty="0"/>
          </a:p>
          <a:p>
            <a:pPr marL="0" indent="0">
              <a:buNone/>
            </a:pPr>
            <a:endParaRPr lang="en-IN" dirty="0"/>
          </a:p>
          <a:p>
            <a:pPr marL="0" indent="0">
              <a:buNone/>
            </a:pPr>
            <a:endParaRPr lang="en-IN" dirty="0"/>
          </a:p>
        </p:txBody>
      </p:sp>
      <p:pic>
        <p:nvPicPr>
          <p:cNvPr id="6" name="Content Placeholder 5" descr="Table&#10;&#10;Description automatically generated">
            <a:extLst>
              <a:ext uri="{FF2B5EF4-FFF2-40B4-BE49-F238E27FC236}">
                <a16:creationId xmlns:a16="http://schemas.microsoft.com/office/drawing/2014/main" id="{AF108505-339E-7E4F-B109-0610D4F47C9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73942" y="0"/>
            <a:ext cx="7314882" cy="6858000"/>
          </a:xfrm>
        </p:spPr>
      </p:pic>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10;&#10;Description automatically generated">
            <a:extLst>
              <a:ext uri="{FF2B5EF4-FFF2-40B4-BE49-F238E27FC236}">
                <a16:creationId xmlns:a16="http://schemas.microsoft.com/office/drawing/2014/main" id="{EDC6FB8C-8C50-664D-8B7B-5873BFADF23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12188825" cy="6858000"/>
          </a:xfrm>
        </p:spPr>
      </p:pic>
      <p:sp>
        <p:nvSpPr>
          <p:cNvPr id="7" name="TextBox 6">
            <a:extLst>
              <a:ext uri="{FF2B5EF4-FFF2-40B4-BE49-F238E27FC236}">
                <a16:creationId xmlns:a16="http://schemas.microsoft.com/office/drawing/2014/main" id="{4DB5D4A2-092E-CB4A-9700-A00C50D3749D}"/>
              </a:ext>
            </a:extLst>
          </p:cNvPr>
          <p:cNvSpPr txBox="1"/>
          <p:nvPr/>
        </p:nvSpPr>
        <p:spPr>
          <a:xfrm>
            <a:off x="-1" y="260648"/>
            <a:ext cx="12188825" cy="1015663"/>
          </a:xfrm>
          <a:prstGeom prst="rect">
            <a:avLst/>
          </a:prstGeom>
          <a:noFill/>
        </p:spPr>
        <p:txBody>
          <a:bodyPr wrap="square" rtlCol="0">
            <a:spAutoFit/>
          </a:bodyPr>
          <a:lstStyle/>
          <a:p>
            <a:pPr algn="ctr"/>
            <a:r>
              <a:rPr lang="en-US" sz="6000" b="1" dirty="0">
                <a:solidFill>
                  <a:schemeClr val="accent2">
                    <a:lumMod val="60000"/>
                    <a:lumOff val="40000"/>
                  </a:schemeClr>
                </a:solidFill>
                <a:latin typeface="Calibri" panose="020F0502020204030204" pitchFamily="34" charset="0"/>
                <a:cs typeface="Calibri" panose="020F0502020204030204" pitchFamily="34" charset="0"/>
              </a:rPr>
              <a:t>Visualizations</a:t>
            </a:r>
          </a:p>
        </p:txBody>
      </p:sp>
    </p:spTree>
    <p:extLst>
      <p:ext uri="{BB962C8B-B14F-4D97-AF65-F5344CB8AC3E}">
        <p14:creationId xmlns:p14="http://schemas.microsoft.com/office/powerpoint/2010/main" val="374313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F4758BD3-1EF9-41BA-AA03-71369CCB0491}"/>
              </a:ext>
            </a:extLst>
          </p:cNvPr>
          <p:cNvSpPr>
            <a:spLocks noGrp="1"/>
          </p:cNvSpPr>
          <p:nvPr>
            <p:ph sz="half" idx="1"/>
          </p:nvPr>
        </p:nvSpPr>
        <p:spPr>
          <a:xfrm>
            <a:off x="1" y="0"/>
            <a:ext cx="3862163"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Rating Plot</a:t>
            </a:r>
          </a:p>
        </p:txBody>
      </p:sp>
      <p:pic>
        <p:nvPicPr>
          <p:cNvPr id="5" name="Content Placeholder 4" descr="Chart, histogram&#10;&#10;Description automatically generated">
            <a:extLst>
              <a:ext uri="{FF2B5EF4-FFF2-40B4-BE49-F238E27FC236}">
                <a16:creationId xmlns:a16="http://schemas.microsoft.com/office/drawing/2014/main" id="{471B2FBE-24B1-F44A-9DA7-94B132522E6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62165" y="0"/>
            <a:ext cx="8326660" cy="6858000"/>
          </a:xfrm>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21DFF-B7E3-4723-A735-982A63C4A732}"/>
              </a:ext>
            </a:extLst>
          </p:cNvPr>
          <p:cNvSpPr>
            <a:spLocks noGrp="1"/>
          </p:cNvSpPr>
          <p:nvPr>
            <p:ph sz="half" idx="1"/>
          </p:nvPr>
        </p:nvSpPr>
        <p:spPr>
          <a:xfrm>
            <a:off x="1" y="0"/>
            <a:ext cx="3790155" cy="6858000"/>
          </a:xfrm>
        </p:spPr>
        <p:txBody>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Count Plot</a:t>
            </a:r>
          </a:p>
        </p:txBody>
      </p:sp>
      <p:pic>
        <p:nvPicPr>
          <p:cNvPr id="7" name="Content Placeholder 6" descr="Chart, bar chart, histogram&#10;&#10;Description automatically generated">
            <a:extLst>
              <a:ext uri="{FF2B5EF4-FFF2-40B4-BE49-F238E27FC236}">
                <a16:creationId xmlns:a16="http://schemas.microsoft.com/office/drawing/2014/main" id="{F714D42C-E39A-364F-AFDE-A09523750D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90156" y="0"/>
            <a:ext cx="8398668" cy="6858000"/>
          </a:xfrm>
        </p:spPr>
      </p:pic>
    </p:spTree>
    <p:extLst>
      <p:ext uri="{BB962C8B-B14F-4D97-AF65-F5344CB8AC3E}">
        <p14:creationId xmlns:p14="http://schemas.microsoft.com/office/powerpoint/2010/main" val="306723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BA097-9FD0-4A36-A3F9-EE05642E199E}"/>
              </a:ext>
            </a:extLst>
          </p:cNvPr>
          <p:cNvSpPr>
            <a:spLocks noGrp="1"/>
          </p:cNvSpPr>
          <p:nvPr>
            <p:ph sz="half" idx="1"/>
          </p:nvPr>
        </p:nvSpPr>
        <p:spPr>
          <a:xfrm>
            <a:off x="0" y="0"/>
            <a:ext cx="3823667" cy="6858000"/>
          </a:xfrm>
        </p:spPr>
        <p:txBody>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Free-App Plot</a:t>
            </a:r>
          </a:p>
        </p:txBody>
      </p:sp>
      <p:pic>
        <p:nvPicPr>
          <p:cNvPr id="7" name="Content Placeholder 6" descr="Chart&#10;&#10;Description automatically generated">
            <a:extLst>
              <a:ext uri="{FF2B5EF4-FFF2-40B4-BE49-F238E27FC236}">
                <a16:creationId xmlns:a16="http://schemas.microsoft.com/office/drawing/2014/main" id="{5DC1D19B-1F7B-3741-8C03-4F529E6E42E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23667" y="0"/>
            <a:ext cx="8365157" cy="6858000"/>
          </a:xfrm>
        </p:spPr>
      </p:pic>
    </p:spTree>
    <p:extLst>
      <p:ext uri="{BB962C8B-B14F-4D97-AF65-F5344CB8AC3E}">
        <p14:creationId xmlns:p14="http://schemas.microsoft.com/office/powerpoint/2010/main" val="42575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28914-0259-4A02-AC95-9432F200BB41}"/>
              </a:ext>
            </a:extLst>
          </p:cNvPr>
          <p:cNvSpPr>
            <a:spLocks noGrp="1"/>
          </p:cNvSpPr>
          <p:nvPr>
            <p:ph sz="half" idx="1"/>
          </p:nvPr>
        </p:nvSpPr>
        <p:spPr>
          <a:xfrm>
            <a:off x="1" y="0"/>
            <a:ext cx="3862163"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Rating Plot</a:t>
            </a:r>
          </a:p>
        </p:txBody>
      </p:sp>
      <p:pic>
        <p:nvPicPr>
          <p:cNvPr id="7" name="Content Placeholder 6" descr="Chart, bar chart&#10;&#10;Description automatically generated">
            <a:extLst>
              <a:ext uri="{FF2B5EF4-FFF2-40B4-BE49-F238E27FC236}">
                <a16:creationId xmlns:a16="http://schemas.microsoft.com/office/drawing/2014/main" id="{DA8AE80F-8F8F-0446-9161-1A9BE7C704C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62164" y="0"/>
            <a:ext cx="8326661" cy="6858000"/>
          </a:xfrm>
        </p:spPr>
      </p:pic>
    </p:spTree>
    <p:extLst>
      <p:ext uri="{BB962C8B-B14F-4D97-AF65-F5344CB8AC3E}">
        <p14:creationId xmlns:p14="http://schemas.microsoft.com/office/powerpoint/2010/main" val="220367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E81C97-6C6A-42FF-B599-9901889C1781}"/>
              </a:ext>
            </a:extLst>
          </p:cNvPr>
          <p:cNvSpPr>
            <a:spLocks noGrp="1"/>
          </p:cNvSpPr>
          <p:nvPr>
            <p:ph sz="half" idx="1"/>
          </p:nvPr>
        </p:nvSpPr>
        <p:spPr>
          <a:xfrm>
            <a:off x="1" y="0"/>
            <a:ext cx="4222203" cy="6858000"/>
          </a:xfrm>
        </p:spPr>
        <p:txBody>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Ad-Support Plot</a:t>
            </a:r>
          </a:p>
        </p:txBody>
      </p:sp>
      <p:pic>
        <p:nvPicPr>
          <p:cNvPr id="7" name="Content Placeholder 6" descr="Chart&#10;&#10;Description automatically generated">
            <a:extLst>
              <a:ext uri="{FF2B5EF4-FFF2-40B4-BE49-F238E27FC236}">
                <a16:creationId xmlns:a16="http://schemas.microsoft.com/office/drawing/2014/main" id="{386EAD99-7F96-204D-9D01-54353118E8C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222204" y="0"/>
            <a:ext cx="7966620" cy="6858000"/>
          </a:xfrm>
        </p:spPr>
      </p:pic>
    </p:spTree>
    <p:extLst>
      <p:ext uri="{BB962C8B-B14F-4D97-AF65-F5344CB8AC3E}">
        <p14:creationId xmlns:p14="http://schemas.microsoft.com/office/powerpoint/2010/main" val="239516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3C8B-2500-46A6-9206-49153EDA4A9E}"/>
              </a:ext>
            </a:extLst>
          </p:cNvPr>
          <p:cNvSpPr>
            <a:spLocks noGrp="1"/>
          </p:cNvSpPr>
          <p:nvPr>
            <p:ph type="title"/>
          </p:nvPr>
        </p:nvSpPr>
        <p:spPr>
          <a:xfrm>
            <a:off x="1142702" y="332656"/>
            <a:ext cx="9903418" cy="1478570"/>
          </a:xfrm>
        </p:spPr>
        <p:txBody>
          <a:bodyPr/>
          <a:lstStyle/>
          <a:p>
            <a:pPr algn="ctr"/>
            <a:r>
              <a:rPr lang="en-US" dirty="0"/>
              <a:t>DATASET- Google </a:t>
            </a:r>
            <a:r>
              <a:rPr lang="en-US" dirty="0" err="1"/>
              <a:t>PlayStore</a:t>
            </a:r>
            <a:endParaRPr lang="en-IN" dirty="0"/>
          </a:p>
        </p:txBody>
      </p:sp>
      <p:sp>
        <p:nvSpPr>
          <p:cNvPr id="3" name="Content Placeholder 2">
            <a:extLst>
              <a:ext uri="{FF2B5EF4-FFF2-40B4-BE49-F238E27FC236}">
                <a16:creationId xmlns:a16="http://schemas.microsoft.com/office/drawing/2014/main" id="{4CA424FA-3A71-40F1-BA96-62A46FE320A0}"/>
              </a:ext>
            </a:extLst>
          </p:cNvPr>
          <p:cNvSpPr>
            <a:spLocks noGrp="1"/>
          </p:cNvSpPr>
          <p:nvPr>
            <p:ph idx="1"/>
          </p:nvPr>
        </p:nvSpPr>
        <p:spPr>
          <a:xfrm>
            <a:off x="189756" y="2492896"/>
            <a:ext cx="11521281" cy="936104"/>
          </a:xfrm>
        </p:spPr>
        <p:txBody>
          <a:bodyPr>
            <a:normAutofit/>
          </a:bodyPr>
          <a:lstStyle/>
          <a:p>
            <a:pPr marL="0" indent="0">
              <a:buNone/>
            </a:pPr>
            <a:r>
              <a:rPr lang="en-US" dirty="0"/>
              <a:t>Dataset-Link : 	</a:t>
            </a:r>
            <a:r>
              <a:rPr lang="en-US" dirty="0">
                <a:hlinkClick r:id="rId2"/>
              </a:rPr>
              <a:t>https://www.kaggle.com/gauthamp10/google-playstore-apps</a:t>
            </a:r>
            <a:endParaRPr lang="en-US" dirty="0"/>
          </a:p>
          <a:p>
            <a:pPr marL="0" indent="0">
              <a:buNone/>
            </a:pPr>
            <a:endParaRPr lang="en-IN" dirty="0"/>
          </a:p>
        </p:txBody>
      </p:sp>
      <p:pic>
        <p:nvPicPr>
          <p:cNvPr id="5" name="Picture 4">
            <a:extLst>
              <a:ext uri="{FF2B5EF4-FFF2-40B4-BE49-F238E27FC236}">
                <a16:creationId xmlns:a16="http://schemas.microsoft.com/office/drawing/2014/main" id="{7414178F-2383-4D19-BB0A-15C530494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284094"/>
            <a:ext cx="12188825" cy="3573905"/>
          </a:xfrm>
          <a:prstGeom prst="rect">
            <a:avLst/>
          </a:prstGeom>
        </p:spPr>
      </p:pic>
    </p:spTree>
    <p:extLst>
      <p:ext uri="{BB962C8B-B14F-4D97-AF65-F5344CB8AC3E}">
        <p14:creationId xmlns:p14="http://schemas.microsoft.com/office/powerpoint/2010/main" val="17506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7995EB-4C61-4155-9939-133298E7A7D5}"/>
              </a:ext>
            </a:extLst>
          </p:cNvPr>
          <p:cNvSpPr>
            <a:spLocks noGrp="1"/>
          </p:cNvSpPr>
          <p:nvPr>
            <p:ph sz="half" idx="1"/>
          </p:nvPr>
        </p:nvSpPr>
        <p:spPr>
          <a:xfrm>
            <a:off x="1" y="0"/>
            <a:ext cx="4078187"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Install Plot</a:t>
            </a:r>
          </a:p>
        </p:txBody>
      </p:sp>
      <p:pic>
        <p:nvPicPr>
          <p:cNvPr id="7" name="Content Placeholder 6" descr="Chart, histogram&#10;&#10;Description automatically generated">
            <a:extLst>
              <a:ext uri="{FF2B5EF4-FFF2-40B4-BE49-F238E27FC236}">
                <a16:creationId xmlns:a16="http://schemas.microsoft.com/office/drawing/2014/main" id="{9F5BB322-B4E8-9147-A70B-08EA34A3CEA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78188" y="0"/>
            <a:ext cx="8110636" cy="6858000"/>
          </a:xfrm>
        </p:spPr>
      </p:pic>
    </p:spTree>
    <p:extLst>
      <p:ext uri="{BB962C8B-B14F-4D97-AF65-F5344CB8AC3E}">
        <p14:creationId xmlns:p14="http://schemas.microsoft.com/office/powerpoint/2010/main" val="130959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410D-5FB9-3B42-A91A-FF764D1F6187}"/>
              </a:ext>
            </a:extLst>
          </p:cNvPr>
          <p:cNvSpPr>
            <a:spLocks noGrp="1"/>
          </p:cNvSpPr>
          <p:nvPr>
            <p:ph type="title"/>
          </p:nvPr>
        </p:nvSpPr>
        <p:spPr>
          <a:xfrm>
            <a:off x="1141116" y="618518"/>
            <a:ext cx="9903418" cy="5474778"/>
          </a:xfrm>
        </p:spPr>
        <p:txBody>
          <a:bodyPr>
            <a:normAutofit/>
          </a:bodyPr>
          <a:lstStyle/>
          <a:p>
            <a:pPr algn="ctr"/>
            <a:r>
              <a:rPr lang="en-US" sz="5400" b="1" dirty="0"/>
              <a:t>Finding outliers through boxplots</a:t>
            </a:r>
          </a:p>
        </p:txBody>
      </p:sp>
    </p:spTree>
    <p:extLst>
      <p:ext uri="{BB962C8B-B14F-4D97-AF65-F5344CB8AC3E}">
        <p14:creationId xmlns:p14="http://schemas.microsoft.com/office/powerpoint/2010/main" val="425440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901B99-05F8-4DC3-B438-507C7017C35B}"/>
              </a:ext>
            </a:extLst>
          </p:cNvPr>
          <p:cNvSpPr>
            <a:spLocks noGrp="1"/>
          </p:cNvSpPr>
          <p:nvPr>
            <p:ph sz="half" idx="1"/>
          </p:nvPr>
        </p:nvSpPr>
        <p:spPr>
          <a:xfrm>
            <a:off x="1" y="0"/>
            <a:ext cx="4510235"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Outliers in Rating Count</a:t>
            </a:r>
          </a:p>
        </p:txBody>
      </p:sp>
      <p:pic>
        <p:nvPicPr>
          <p:cNvPr id="7" name="Content Placeholder 6" descr="Chart, box and whisker chart&#10;&#10;Description automatically generated">
            <a:extLst>
              <a:ext uri="{FF2B5EF4-FFF2-40B4-BE49-F238E27FC236}">
                <a16:creationId xmlns:a16="http://schemas.microsoft.com/office/drawing/2014/main" id="{B3239096-6C05-804B-91B3-F025ADC09A8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10236" y="0"/>
            <a:ext cx="7678588" cy="6858000"/>
          </a:xfrm>
        </p:spPr>
      </p:pic>
    </p:spTree>
    <p:extLst>
      <p:ext uri="{BB962C8B-B14F-4D97-AF65-F5344CB8AC3E}">
        <p14:creationId xmlns:p14="http://schemas.microsoft.com/office/powerpoint/2010/main" val="308105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49211-F58F-490B-995B-33BD7FD19654}"/>
              </a:ext>
            </a:extLst>
          </p:cNvPr>
          <p:cNvSpPr>
            <a:spLocks noGrp="1"/>
          </p:cNvSpPr>
          <p:nvPr>
            <p:ph sz="half" idx="1"/>
          </p:nvPr>
        </p:nvSpPr>
        <p:spPr>
          <a:xfrm>
            <a:off x="1" y="0"/>
            <a:ext cx="4510235"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Outliers in  Minimum Installs</a:t>
            </a:r>
          </a:p>
        </p:txBody>
      </p:sp>
      <p:pic>
        <p:nvPicPr>
          <p:cNvPr id="7" name="Content Placeholder 6" descr="Chart, histogram&#10;&#10;Description automatically generated">
            <a:extLst>
              <a:ext uri="{FF2B5EF4-FFF2-40B4-BE49-F238E27FC236}">
                <a16:creationId xmlns:a16="http://schemas.microsoft.com/office/drawing/2014/main" id="{E9F8EAAC-FD77-D742-B53F-B11B4CFCC3B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10236" y="0"/>
            <a:ext cx="7678588" cy="6858000"/>
          </a:xfrm>
        </p:spPr>
      </p:pic>
    </p:spTree>
    <p:extLst>
      <p:ext uri="{BB962C8B-B14F-4D97-AF65-F5344CB8AC3E}">
        <p14:creationId xmlns:p14="http://schemas.microsoft.com/office/powerpoint/2010/main" val="31329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8E7FC-F20B-4842-9BE1-219B53E7452E}"/>
              </a:ext>
            </a:extLst>
          </p:cNvPr>
          <p:cNvSpPr>
            <a:spLocks noGrp="1"/>
          </p:cNvSpPr>
          <p:nvPr>
            <p:ph sz="half" idx="1"/>
          </p:nvPr>
        </p:nvSpPr>
        <p:spPr>
          <a:xfrm>
            <a:off x="1" y="0"/>
            <a:ext cx="4942283"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Outliers in Maximum Installs</a:t>
            </a:r>
          </a:p>
        </p:txBody>
      </p:sp>
      <p:pic>
        <p:nvPicPr>
          <p:cNvPr id="7" name="Content Placeholder 6" descr="Chart, box and whisker chart&#10;&#10;Description automatically generated">
            <a:extLst>
              <a:ext uri="{FF2B5EF4-FFF2-40B4-BE49-F238E27FC236}">
                <a16:creationId xmlns:a16="http://schemas.microsoft.com/office/drawing/2014/main" id="{2F7A00A9-5FBB-4746-AD34-E4DC33CC698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42284" y="0"/>
            <a:ext cx="7246540" cy="6858000"/>
          </a:xfrm>
        </p:spPr>
      </p:pic>
    </p:spTree>
    <p:extLst>
      <p:ext uri="{BB962C8B-B14F-4D97-AF65-F5344CB8AC3E}">
        <p14:creationId xmlns:p14="http://schemas.microsoft.com/office/powerpoint/2010/main" val="402232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67ECF0-636B-4646-8EFF-036BDAF6AD01}"/>
              </a:ext>
            </a:extLst>
          </p:cNvPr>
          <p:cNvSpPr>
            <a:spLocks noGrp="1"/>
          </p:cNvSpPr>
          <p:nvPr>
            <p:ph sz="half" idx="1"/>
          </p:nvPr>
        </p:nvSpPr>
        <p:spPr>
          <a:xfrm>
            <a:off x="1" y="0"/>
            <a:ext cx="4654251" cy="6858000"/>
          </a:xfrm>
        </p:spPr>
        <p:txBody>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Outliers in Price</a:t>
            </a:r>
          </a:p>
          <a:p>
            <a:pPr marL="0" indent="0">
              <a:buNone/>
            </a:pPr>
            <a:endParaRPr lang="en-IN" dirty="0"/>
          </a:p>
          <a:p>
            <a:pPr marL="0" indent="0">
              <a:buNone/>
            </a:pPr>
            <a:endParaRPr lang="en-IN" dirty="0"/>
          </a:p>
        </p:txBody>
      </p:sp>
      <p:pic>
        <p:nvPicPr>
          <p:cNvPr id="7" name="Content Placeholder 6" descr="Graphical user interface&#10;&#10;Description automatically generated with medium confidence">
            <a:extLst>
              <a:ext uri="{FF2B5EF4-FFF2-40B4-BE49-F238E27FC236}">
                <a16:creationId xmlns:a16="http://schemas.microsoft.com/office/drawing/2014/main" id="{1E5E24C6-7EA8-9E48-95EA-A714E224128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54252" y="0"/>
            <a:ext cx="7534572" cy="6858000"/>
          </a:xfrm>
        </p:spPr>
      </p:pic>
    </p:spTree>
    <p:extLst>
      <p:ext uri="{BB962C8B-B14F-4D97-AF65-F5344CB8AC3E}">
        <p14:creationId xmlns:p14="http://schemas.microsoft.com/office/powerpoint/2010/main" val="409285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27F2-9C10-C540-8ACB-AA35DD1FF311}"/>
              </a:ext>
            </a:extLst>
          </p:cNvPr>
          <p:cNvSpPr>
            <a:spLocks noGrp="1"/>
          </p:cNvSpPr>
          <p:nvPr>
            <p:ph type="title"/>
          </p:nvPr>
        </p:nvSpPr>
        <p:spPr/>
        <p:txBody>
          <a:bodyPr/>
          <a:lstStyle/>
          <a:p>
            <a:endParaRPr lang="en-US" dirty="0"/>
          </a:p>
        </p:txBody>
      </p:sp>
      <p:pic>
        <p:nvPicPr>
          <p:cNvPr id="5" name="Content Placeholder 5" descr="Chart&#10;&#10;Description automatically generated">
            <a:extLst>
              <a:ext uri="{FF2B5EF4-FFF2-40B4-BE49-F238E27FC236}">
                <a16:creationId xmlns:a16="http://schemas.microsoft.com/office/drawing/2014/main" id="{AD375D12-D1BF-834B-877D-BCFE6A3D18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12227591" cy="6857999"/>
          </a:xfrm>
        </p:spPr>
      </p:pic>
      <p:sp>
        <p:nvSpPr>
          <p:cNvPr id="6" name="TextBox 5">
            <a:extLst>
              <a:ext uri="{FF2B5EF4-FFF2-40B4-BE49-F238E27FC236}">
                <a16:creationId xmlns:a16="http://schemas.microsoft.com/office/drawing/2014/main" id="{779ADA5E-C342-864D-B3C4-48892CA0BC13}"/>
              </a:ext>
            </a:extLst>
          </p:cNvPr>
          <p:cNvSpPr txBox="1"/>
          <p:nvPr/>
        </p:nvSpPr>
        <p:spPr>
          <a:xfrm>
            <a:off x="-20970" y="342140"/>
            <a:ext cx="12227590" cy="1015663"/>
          </a:xfrm>
          <a:prstGeom prst="rect">
            <a:avLst/>
          </a:prstGeom>
          <a:noFill/>
        </p:spPr>
        <p:txBody>
          <a:bodyPr wrap="square" rtlCol="0">
            <a:spAutoFit/>
          </a:bodyPr>
          <a:lstStyle/>
          <a:p>
            <a:pPr algn="ctr"/>
            <a:r>
              <a:rPr lang="en-US" sz="6000" b="1" dirty="0">
                <a:solidFill>
                  <a:schemeClr val="accent2">
                    <a:lumMod val="60000"/>
                    <a:lumOff val="40000"/>
                  </a:schemeClr>
                </a:solidFill>
                <a:latin typeface="Calibri" panose="020F0502020204030204" pitchFamily="34" charset="0"/>
                <a:cs typeface="Calibri" panose="020F0502020204030204" pitchFamily="34" charset="0"/>
              </a:rPr>
              <a:t>Data Cleaning</a:t>
            </a:r>
          </a:p>
        </p:txBody>
      </p:sp>
    </p:spTree>
    <p:extLst>
      <p:ext uri="{BB962C8B-B14F-4D97-AF65-F5344CB8AC3E}">
        <p14:creationId xmlns:p14="http://schemas.microsoft.com/office/powerpoint/2010/main" val="413788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10;&#10;Description automatically generated">
            <a:extLst>
              <a:ext uri="{FF2B5EF4-FFF2-40B4-BE49-F238E27FC236}">
                <a16:creationId xmlns:a16="http://schemas.microsoft.com/office/drawing/2014/main" id="{998F5E1E-C612-3B49-B229-FDC4A5EE2FC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1413" y="3037338"/>
            <a:ext cx="4876800" cy="1966011"/>
          </a:xfrm>
        </p:spPr>
      </p:pic>
      <p:sp>
        <p:nvSpPr>
          <p:cNvPr id="7" name="TextBox 6">
            <a:extLst>
              <a:ext uri="{FF2B5EF4-FFF2-40B4-BE49-F238E27FC236}">
                <a16:creationId xmlns:a16="http://schemas.microsoft.com/office/drawing/2014/main" id="{59382168-93B1-A243-A8B2-D80CC8D01E1A}"/>
              </a:ext>
            </a:extLst>
          </p:cNvPr>
          <p:cNvSpPr txBox="1"/>
          <p:nvPr/>
        </p:nvSpPr>
        <p:spPr>
          <a:xfrm>
            <a:off x="5296" y="548680"/>
            <a:ext cx="12188824" cy="769441"/>
          </a:xfrm>
          <a:prstGeom prst="rect">
            <a:avLst/>
          </a:prstGeom>
          <a:noFill/>
        </p:spPr>
        <p:txBody>
          <a:bodyPr wrap="square" rtlCol="0">
            <a:spAutoFit/>
          </a:bodyPr>
          <a:lstStyle/>
          <a:p>
            <a:pPr algn="ctr"/>
            <a:r>
              <a:rPr lang="en-US" sz="4400" b="1" dirty="0">
                <a:latin typeface="Calibri" panose="020F0502020204030204" pitchFamily="34" charset="0"/>
                <a:cs typeface="Calibri" panose="020F0502020204030204" pitchFamily="34" charset="0"/>
              </a:rPr>
              <a:t>Removing Unwanted Columns From Dataset</a:t>
            </a:r>
          </a:p>
        </p:txBody>
      </p:sp>
    </p:spTree>
    <p:extLst>
      <p:ext uri="{BB962C8B-B14F-4D97-AF65-F5344CB8AC3E}">
        <p14:creationId xmlns:p14="http://schemas.microsoft.com/office/powerpoint/2010/main" val="34866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B2A5FA-CE7A-7648-8D5D-56C641667509}"/>
              </a:ext>
            </a:extLst>
          </p:cNvPr>
          <p:cNvSpPr txBox="1"/>
          <p:nvPr/>
        </p:nvSpPr>
        <p:spPr>
          <a:xfrm>
            <a:off x="954" y="1844824"/>
            <a:ext cx="4582244" cy="2862322"/>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Merging multiple categories into one</a:t>
            </a:r>
          </a:p>
          <a:p>
            <a:pPr algn="ctr"/>
            <a:r>
              <a:rPr lang="en-US" sz="3600" b="1" dirty="0">
                <a:latin typeface="Calibri" panose="020F0502020204030204" pitchFamily="34" charset="0"/>
                <a:cs typeface="Calibri" panose="020F0502020204030204" pitchFamily="34" charset="0"/>
              </a:rPr>
              <a:t>&amp;</a:t>
            </a:r>
          </a:p>
          <a:p>
            <a:pPr algn="ctr"/>
            <a:r>
              <a:rPr lang="en-US" sz="3600" b="1" dirty="0">
                <a:latin typeface="Calibri" panose="020F0502020204030204" pitchFamily="34" charset="0"/>
                <a:cs typeface="Calibri" panose="020F0502020204030204" pitchFamily="34" charset="0"/>
              </a:rPr>
              <a:t>Converting datatype of Size Column</a:t>
            </a:r>
          </a:p>
        </p:txBody>
      </p:sp>
      <p:pic>
        <p:nvPicPr>
          <p:cNvPr id="11" name="Content Placeholder 10" descr="Graphical user interface, text, application&#10;&#10;Description automatically generated">
            <a:extLst>
              <a:ext uri="{FF2B5EF4-FFF2-40B4-BE49-F238E27FC236}">
                <a16:creationId xmlns:a16="http://schemas.microsoft.com/office/drawing/2014/main" id="{1FAF5C65-C3FA-1D46-87FB-B9CA1E11617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82244" y="939917"/>
            <a:ext cx="7344815" cy="4978166"/>
          </a:xfrm>
        </p:spPr>
      </p:pic>
    </p:spTree>
    <p:extLst>
      <p:ext uri="{BB962C8B-B14F-4D97-AF65-F5344CB8AC3E}">
        <p14:creationId xmlns:p14="http://schemas.microsoft.com/office/powerpoint/2010/main" val="420109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28B7B-F2FF-6F4A-BB3A-14B7AA98A693}"/>
              </a:ext>
            </a:extLst>
          </p:cNvPr>
          <p:cNvSpPr>
            <a:spLocks noGrp="1"/>
          </p:cNvSpPr>
          <p:nvPr>
            <p:ph sz="half" idx="1"/>
          </p:nvPr>
        </p:nvSpPr>
        <p:spPr>
          <a:xfrm>
            <a:off x="1" y="0"/>
            <a:ext cx="3790156" cy="6858000"/>
          </a:xfrm>
        </p:spPr>
        <p:txBody>
          <a:bodyPr>
            <a:normAutofit/>
          </a:bodyPr>
          <a:lstStyle/>
          <a:p>
            <a:pPr marL="0" indent="0" algn="ctr">
              <a:buNone/>
            </a:pPr>
            <a:endParaRPr lang="en-US" sz="4400" dirty="0">
              <a:latin typeface="Calibri" panose="020F0502020204030204" pitchFamily="34" charset="0"/>
              <a:cs typeface="Calibri" panose="020F0502020204030204" pitchFamily="34" charset="0"/>
            </a:endParaRPr>
          </a:p>
          <a:p>
            <a:pPr marL="0" indent="0" algn="ctr">
              <a:buNone/>
            </a:pPr>
            <a:endParaRPr lang="en-US" sz="4400" dirty="0">
              <a:latin typeface="Calibri" panose="020F0502020204030204" pitchFamily="34" charset="0"/>
              <a:cs typeface="Calibri" panose="020F0502020204030204" pitchFamily="34" charset="0"/>
            </a:endParaRPr>
          </a:p>
          <a:p>
            <a:pPr marL="0" indent="0" algn="ctr">
              <a:buNone/>
            </a:pPr>
            <a:r>
              <a:rPr lang="en-US" sz="4400" b="1" dirty="0">
                <a:latin typeface="Calibri" panose="020F0502020204030204" pitchFamily="34" charset="0"/>
                <a:cs typeface="Calibri" panose="020F0502020204030204" pitchFamily="34" charset="0"/>
              </a:rPr>
              <a:t>Matrix of</a:t>
            </a:r>
          </a:p>
          <a:p>
            <a:pPr marL="0" indent="0" algn="ctr">
              <a:buNone/>
            </a:pPr>
            <a:r>
              <a:rPr lang="en-US" sz="4400" b="1" dirty="0">
                <a:latin typeface="Calibri" panose="020F0502020204030204" pitchFamily="34" charset="0"/>
                <a:cs typeface="Calibri" panose="020F0502020204030204" pitchFamily="34" charset="0"/>
              </a:rPr>
              <a:t>Missing Values</a:t>
            </a:r>
          </a:p>
        </p:txBody>
      </p:sp>
      <p:pic>
        <p:nvPicPr>
          <p:cNvPr id="6" name="Content Placeholder 5" descr="Graphical user interface&#10;&#10;Description automatically generated">
            <a:extLst>
              <a:ext uri="{FF2B5EF4-FFF2-40B4-BE49-F238E27FC236}">
                <a16:creationId xmlns:a16="http://schemas.microsoft.com/office/drawing/2014/main" id="{96705D5D-4D17-9345-93E2-74BA0528763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90158" y="0"/>
            <a:ext cx="8398668" cy="6858000"/>
          </a:xfrm>
        </p:spPr>
      </p:pic>
    </p:spTree>
    <p:extLst>
      <p:ext uri="{BB962C8B-B14F-4D97-AF65-F5344CB8AC3E}">
        <p14:creationId xmlns:p14="http://schemas.microsoft.com/office/powerpoint/2010/main" val="313788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F14A9E78-3B90-4E3F-A572-E993C07B64F6}"/>
              </a:ext>
            </a:extLst>
          </p:cNvPr>
          <p:cNvSpPr>
            <a:spLocks noGrp="1"/>
          </p:cNvSpPr>
          <p:nvPr>
            <p:ph sz="half" idx="1"/>
          </p:nvPr>
        </p:nvSpPr>
        <p:spPr>
          <a:xfrm>
            <a:off x="1" y="0"/>
            <a:ext cx="4222204" cy="6858000"/>
          </a:xfrm>
        </p:spPr>
        <p:txBody>
          <a:bodyPr>
            <a:normAutofit fontScale="92500"/>
          </a:bodyPr>
          <a:lstStyle/>
          <a:p>
            <a:pPr marL="0" indent="0" algn="ctr">
              <a:buNone/>
            </a:pPr>
            <a:endParaRPr lang="en-US" dirty="0"/>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r>
              <a:rPr lang="en-US" sz="4400" b="1" dirty="0">
                <a:latin typeface="Calibri" panose="020F0502020204030204" pitchFamily="34" charset="0"/>
                <a:cs typeface="Calibri" panose="020F0502020204030204" pitchFamily="34" charset="0"/>
              </a:rPr>
              <a:t>PROBLEM STATEMENT</a:t>
            </a:r>
            <a:endParaRPr lang="en-IN" sz="4400" b="1" dirty="0">
              <a:latin typeface="Calibri" panose="020F0502020204030204" pitchFamily="34" charset="0"/>
              <a:cs typeface="Calibri" panose="020F0502020204030204" pitchFamily="34" charset="0"/>
            </a:endParaRPr>
          </a:p>
        </p:txBody>
      </p:sp>
      <p:sp>
        <p:nvSpPr>
          <p:cNvPr id="17" name="Content Placeholder 16">
            <a:extLst>
              <a:ext uri="{FF2B5EF4-FFF2-40B4-BE49-F238E27FC236}">
                <a16:creationId xmlns:a16="http://schemas.microsoft.com/office/drawing/2014/main" id="{E2C84972-A7A3-4882-A378-5D4C78387BDE}"/>
              </a:ext>
            </a:extLst>
          </p:cNvPr>
          <p:cNvSpPr>
            <a:spLocks noGrp="1"/>
          </p:cNvSpPr>
          <p:nvPr>
            <p:ph sz="half" idx="2"/>
          </p:nvPr>
        </p:nvSpPr>
        <p:spPr>
          <a:xfrm>
            <a:off x="4222204" y="0"/>
            <a:ext cx="7966621" cy="6858000"/>
          </a:xfrm>
        </p:spPr>
        <p:style>
          <a:lnRef idx="2">
            <a:schemeClr val="dk1"/>
          </a:lnRef>
          <a:fillRef idx="1">
            <a:schemeClr val="lt1"/>
          </a:fillRef>
          <a:effectRef idx="0">
            <a:schemeClr val="dk1"/>
          </a:effectRef>
          <a:fontRef idx="minor">
            <a:schemeClr val="dk1"/>
          </a:fontRef>
        </p:style>
        <p:txBody>
          <a:bodyPr>
            <a:normAutofit fontScale="92500"/>
          </a:bodyPr>
          <a:lstStyle/>
          <a:p>
            <a:endParaRPr lang="en-IN" dirty="0"/>
          </a:p>
          <a:p>
            <a:r>
              <a:rPr lang="en-IN" dirty="0">
                <a:latin typeface="Calibri" panose="020F0502020204030204" pitchFamily="34" charset="0"/>
                <a:cs typeface="Calibri" panose="020F0502020204030204" pitchFamily="34" charset="0"/>
              </a:rPr>
              <a:t>An enlargement of smartphones is driving the rapid development of mobile app stores. Nowadays, the two largest platforms for app distribution are Google Play-store and Apple App Store. We chose Google Play-store data for our project. Google Play-store has more than 10 million apps. It is divided into various categories like action, adventure, arcade, music, finance, sports, tools, etc.</a:t>
            </a:r>
            <a:br>
              <a:rPr lang="en-IN"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There are various factors that can lead users to download any particular app. Our goal is to help app developers and app organizations to know what is the motivating factor for many people to download an app. It will also find out that how these factors affect any person's decision to download an app. We would like to analyse some data fields like category, price, Ad supported, ratings, size and installs for this purpose and find out how these fields are related to each other.</a:t>
            </a:r>
          </a:p>
          <a:p>
            <a:endParaRPr lang="en-US" sz="1800" dirty="0">
              <a:latin typeface="Segoe UI" panose="020B0502040204020203" pitchFamily="34" charset="0"/>
              <a:cs typeface="Segoe UI" panose="020B0502040204020203" pitchFamily="34" charset="0"/>
            </a:endParaRPr>
          </a:p>
          <a:p>
            <a:pPr marL="0" indent="0">
              <a:buNone/>
            </a:pPr>
            <a:endParaRPr lang="en-US" sz="1800" dirty="0">
              <a:latin typeface="Segoe UI" panose="020B0502040204020203" pitchFamily="34" charset="0"/>
              <a:cs typeface="Segoe UI" panose="020B0502040204020203" pitchFamily="34" charset="0"/>
            </a:endParaRPr>
          </a:p>
          <a:p>
            <a:pPr marL="0" indent="0">
              <a:buNone/>
            </a:pPr>
            <a:endParaRPr lang="en-US" sz="1800" dirty="0">
              <a:latin typeface="Segoe UI" panose="020B0502040204020203" pitchFamily="34" charset="0"/>
              <a:cs typeface="Segoe UI" panose="020B0502040204020203" pitchFamily="34" charset="0"/>
            </a:endParaRPr>
          </a:p>
          <a:p>
            <a:pPr marL="0" indent="0">
              <a:buNone/>
            </a:pPr>
            <a:endParaRPr lang="en-US" dirty="0"/>
          </a:p>
          <a:p>
            <a:endParaRPr lang="en-IN"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D6EE7D-EC15-294C-8363-451E9430290B}"/>
              </a:ext>
            </a:extLst>
          </p:cNvPr>
          <p:cNvSpPr>
            <a:spLocks noGrp="1"/>
          </p:cNvSpPr>
          <p:nvPr>
            <p:ph sz="half" idx="1"/>
          </p:nvPr>
        </p:nvSpPr>
        <p:spPr>
          <a:xfrm>
            <a:off x="-6389" y="0"/>
            <a:ext cx="3436505" cy="6858000"/>
          </a:xfrm>
        </p:spPr>
        <p:txBody>
          <a:bodyPr>
            <a:normAutofit/>
          </a:bodyPr>
          <a:lstStyle/>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r>
              <a:rPr lang="en-US" sz="4400" b="1" dirty="0">
                <a:latin typeface="Calibri" panose="020F0502020204030204" pitchFamily="34" charset="0"/>
                <a:cs typeface="Calibri" panose="020F0502020204030204" pitchFamily="34" charset="0"/>
              </a:rPr>
              <a:t>Correlation </a:t>
            </a:r>
          </a:p>
          <a:p>
            <a:pPr marL="0" indent="0" algn="ctr">
              <a:buNone/>
            </a:pPr>
            <a:r>
              <a:rPr lang="en-US" sz="4400" b="1" dirty="0">
                <a:latin typeface="Calibri" panose="020F0502020204030204" pitchFamily="34" charset="0"/>
                <a:cs typeface="Calibri" panose="020F0502020204030204" pitchFamily="34" charset="0"/>
              </a:rPr>
              <a:t>of the Missing Data</a:t>
            </a:r>
          </a:p>
        </p:txBody>
      </p:sp>
      <p:pic>
        <p:nvPicPr>
          <p:cNvPr id="6" name="Content Placeholder 5" descr="Chart, histogram&#10;&#10;Description automatically generated">
            <a:extLst>
              <a:ext uri="{FF2B5EF4-FFF2-40B4-BE49-F238E27FC236}">
                <a16:creationId xmlns:a16="http://schemas.microsoft.com/office/drawing/2014/main" id="{52C27CEB-717D-BB4F-BC4A-1D064E22AED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430116" y="0"/>
            <a:ext cx="8758709" cy="6858000"/>
          </a:xfrm>
        </p:spPr>
      </p:pic>
    </p:spTree>
    <p:extLst>
      <p:ext uri="{BB962C8B-B14F-4D97-AF65-F5344CB8AC3E}">
        <p14:creationId xmlns:p14="http://schemas.microsoft.com/office/powerpoint/2010/main" val="62554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361DD6-AAC6-E841-8426-404C14008F7C}"/>
              </a:ext>
            </a:extLst>
          </p:cNvPr>
          <p:cNvSpPr>
            <a:spLocks noGrp="1"/>
          </p:cNvSpPr>
          <p:nvPr>
            <p:ph sz="half" idx="1"/>
          </p:nvPr>
        </p:nvSpPr>
        <p:spPr>
          <a:xfrm>
            <a:off x="11745" y="0"/>
            <a:ext cx="4066443" cy="6858000"/>
          </a:xfrm>
        </p:spPr>
        <p:txBody>
          <a:bodyPr>
            <a:normAutofit/>
          </a:bodyPr>
          <a:lstStyle/>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r>
              <a:rPr lang="en-US" sz="4400" b="1" dirty="0">
                <a:latin typeface="Calibri" panose="020F0502020204030204" pitchFamily="34" charset="0"/>
                <a:cs typeface="Calibri" panose="020F0502020204030204" pitchFamily="34" charset="0"/>
              </a:rPr>
              <a:t>Removing Null/Nan Values</a:t>
            </a:r>
          </a:p>
        </p:txBody>
      </p:sp>
      <p:pic>
        <p:nvPicPr>
          <p:cNvPr id="6" name="Content Placeholder 5" descr="Graphical user interface, text, application&#10;&#10;Description automatically generated">
            <a:extLst>
              <a:ext uri="{FF2B5EF4-FFF2-40B4-BE49-F238E27FC236}">
                <a16:creationId xmlns:a16="http://schemas.microsoft.com/office/drawing/2014/main" id="{83548C7A-EDC5-EA40-8A70-ABAAAE0514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78188" y="0"/>
            <a:ext cx="8110637" cy="6858000"/>
          </a:xfrm>
        </p:spPr>
      </p:pic>
    </p:spTree>
    <p:extLst>
      <p:ext uri="{BB962C8B-B14F-4D97-AF65-F5344CB8AC3E}">
        <p14:creationId xmlns:p14="http://schemas.microsoft.com/office/powerpoint/2010/main" val="17714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048566-EB81-5746-93BF-25404A82DA4C}"/>
              </a:ext>
            </a:extLst>
          </p:cNvPr>
          <p:cNvSpPr>
            <a:spLocks noGrp="1"/>
          </p:cNvSpPr>
          <p:nvPr>
            <p:ph sz="half" idx="1"/>
          </p:nvPr>
        </p:nvSpPr>
        <p:spPr>
          <a:xfrm>
            <a:off x="1" y="0"/>
            <a:ext cx="4222204" cy="6858000"/>
          </a:xfrm>
        </p:spPr>
        <p:txBody>
          <a:bodyPr>
            <a:normAutofit/>
          </a:bodyPr>
          <a:lstStyle/>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r>
              <a:rPr lang="en-US" sz="4400" b="1" dirty="0">
                <a:latin typeface="Calibri" panose="020F0502020204030204" pitchFamily="34" charset="0"/>
                <a:cs typeface="Calibri" panose="020F0502020204030204" pitchFamily="34" charset="0"/>
              </a:rPr>
              <a:t>Removing Duplicated Data(if any)</a:t>
            </a:r>
          </a:p>
        </p:txBody>
      </p:sp>
      <p:pic>
        <p:nvPicPr>
          <p:cNvPr id="6" name="Content Placeholder 5" descr="Table&#10;&#10;Description automatically generated">
            <a:extLst>
              <a:ext uri="{FF2B5EF4-FFF2-40B4-BE49-F238E27FC236}">
                <a16:creationId xmlns:a16="http://schemas.microsoft.com/office/drawing/2014/main" id="{B6389B07-9220-AA42-B38C-DBA2BD3C2A7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222205" y="0"/>
            <a:ext cx="7966619" cy="6858000"/>
          </a:xfrm>
        </p:spPr>
      </p:pic>
    </p:spTree>
    <p:extLst>
      <p:ext uri="{BB962C8B-B14F-4D97-AF65-F5344CB8AC3E}">
        <p14:creationId xmlns:p14="http://schemas.microsoft.com/office/powerpoint/2010/main" val="381834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62C197-C4DC-DC4A-B71F-4C10DBDF602D}"/>
              </a:ext>
            </a:extLst>
          </p:cNvPr>
          <p:cNvSpPr>
            <a:spLocks noGrp="1"/>
          </p:cNvSpPr>
          <p:nvPr>
            <p:ph sz="half" idx="1"/>
          </p:nvPr>
        </p:nvSpPr>
        <p:spPr>
          <a:xfrm>
            <a:off x="305" y="0"/>
            <a:ext cx="4149891" cy="6858000"/>
          </a:xfrm>
        </p:spPr>
        <p:txBody>
          <a:bodyPr>
            <a:normAutofit/>
          </a:bodyPr>
          <a:lstStyle/>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r>
              <a:rPr lang="en-US" sz="3600" b="1" dirty="0">
                <a:latin typeface="Calibri" panose="020F0502020204030204" pitchFamily="34" charset="0"/>
                <a:cs typeface="Calibri" panose="020F0502020204030204" pitchFamily="34" charset="0"/>
              </a:rPr>
              <a:t>Renaming Columns</a:t>
            </a:r>
          </a:p>
          <a:p>
            <a:pPr marL="0" indent="0" algn="ctr">
              <a:buNone/>
            </a:pPr>
            <a:r>
              <a:rPr lang="en-US" sz="3600" b="1" dirty="0">
                <a:latin typeface="Calibri" panose="020F0502020204030204" pitchFamily="34" charset="0"/>
                <a:cs typeface="Calibri" panose="020F0502020204030204" pitchFamily="34" charset="0"/>
              </a:rPr>
              <a:t>&amp;</a:t>
            </a:r>
          </a:p>
          <a:p>
            <a:pPr marL="0" indent="0" algn="ctr">
              <a:buNone/>
            </a:pPr>
            <a:r>
              <a:rPr lang="en-US" sz="3600" b="1" dirty="0">
                <a:latin typeface="Calibri" panose="020F0502020204030204" pitchFamily="34" charset="0"/>
                <a:cs typeface="Calibri" panose="020F0502020204030204" pitchFamily="34" charset="0"/>
              </a:rPr>
              <a:t>Storing the Cleaned Dataset</a:t>
            </a:r>
          </a:p>
        </p:txBody>
      </p:sp>
      <p:pic>
        <p:nvPicPr>
          <p:cNvPr id="6" name="Content Placeholder 5" descr="Graphical user interface, text, application&#10;&#10;Description automatically generated">
            <a:extLst>
              <a:ext uri="{FF2B5EF4-FFF2-40B4-BE49-F238E27FC236}">
                <a16:creationId xmlns:a16="http://schemas.microsoft.com/office/drawing/2014/main" id="{2D117D0F-A59A-FA4C-AEEC-CC280F6DDEC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150196" y="0"/>
            <a:ext cx="8038324" cy="6877594"/>
          </a:xfrm>
        </p:spPr>
      </p:pic>
    </p:spTree>
    <p:extLst>
      <p:ext uri="{BB962C8B-B14F-4D97-AF65-F5344CB8AC3E}">
        <p14:creationId xmlns:p14="http://schemas.microsoft.com/office/powerpoint/2010/main" val="65883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descr="Chart&#10;&#10;Description automatically generated">
            <a:extLst>
              <a:ext uri="{FF2B5EF4-FFF2-40B4-BE49-F238E27FC236}">
                <a16:creationId xmlns:a16="http://schemas.microsoft.com/office/drawing/2014/main" id="{76551C56-553B-7B4A-BF10-BC2FEFE0723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12227591" cy="6857999"/>
          </a:xfrm>
        </p:spPr>
      </p:pic>
      <p:sp>
        <p:nvSpPr>
          <p:cNvPr id="6" name="TextBox 5">
            <a:extLst>
              <a:ext uri="{FF2B5EF4-FFF2-40B4-BE49-F238E27FC236}">
                <a16:creationId xmlns:a16="http://schemas.microsoft.com/office/drawing/2014/main" id="{CB75735F-01D6-8644-9B7F-CE221962D581}"/>
              </a:ext>
            </a:extLst>
          </p:cNvPr>
          <p:cNvSpPr txBox="1"/>
          <p:nvPr/>
        </p:nvSpPr>
        <p:spPr>
          <a:xfrm>
            <a:off x="3348" y="260648"/>
            <a:ext cx="12227591" cy="1015663"/>
          </a:xfrm>
          <a:prstGeom prst="rect">
            <a:avLst/>
          </a:prstGeom>
          <a:noFill/>
        </p:spPr>
        <p:txBody>
          <a:bodyPr wrap="square" rtlCol="0">
            <a:spAutoFit/>
          </a:bodyPr>
          <a:lstStyle/>
          <a:p>
            <a:pPr algn="ctr"/>
            <a:r>
              <a:rPr lang="en-US" sz="6000" b="1" dirty="0">
                <a:solidFill>
                  <a:schemeClr val="accent2">
                    <a:lumMod val="60000"/>
                    <a:lumOff val="40000"/>
                  </a:schemeClr>
                </a:solidFill>
                <a:latin typeface="Calibri" panose="020F0502020204030204" pitchFamily="34" charset="0"/>
                <a:cs typeface="Calibri" panose="020F0502020204030204" pitchFamily="34" charset="0"/>
              </a:rPr>
              <a:t>Data Analysis</a:t>
            </a:r>
          </a:p>
        </p:txBody>
      </p:sp>
    </p:spTree>
    <p:extLst>
      <p:ext uri="{BB962C8B-B14F-4D97-AF65-F5344CB8AC3E}">
        <p14:creationId xmlns:p14="http://schemas.microsoft.com/office/powerpoint/2010/main" val="202707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DD102A-E198-C74B-9C03-A1380B580A47}"/>
              </a:ext>
            </a:extLst>
          </p:cNvPr>
          <p:cNvSpPr>
            <a:spLocks noGrp="1"/>
          </p:cNvSpPr>
          <p:nvPr>
            <p:ph sz="half" idx="1"/>
          </p:nvPr>
        </p:nvSpPr>
        <p:spPr>
          <a:xfrm>
            <a:off x="3566" y="2276872"/>
            <a:ext cx="4877119" cy="3541714"/>
          </a:xfrm>
        </p:spPr>
        <p:txBody>
          <a:bodyPr/>
          <a:lstStyle/>
          <a:p>
            <a:r>
              <a:rPr lang="en-US" dirty="0"/>
              <a:t>By looking at this graph we can clearly say that App Ratings for these fields Education , Music and Entertainment are very high compare to other fields.</a:t>
            </a:r>
          </a:p>
          <a:p>
            <a:endParaRPr lang="en-US" dirty="0"/>
          </a:p>
        </p:txBody>
      </p:sp>
      <p:pic>
        <p:nvPicPr>
          <p:cNvPr id="6" name="Content Placeholder 5" descr="Chart, treemap chart&#10;&#10;Description automatically generated">
            <a:extLst>
              <a:ext uri="{FF2B5EF4-FFF2-40B4-BE49-F238E27FC236}">
                <a16:creationId xmlns:a16="http://schemas.microsoft.com/office/drawing/2014/main" id="{A29756A9-8687-D541-8579-4968DCFDBA3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80685" y="0"/>
            <a:ext cx="7308140" cy="6858000"/>
          </a:xfrm>
        </p:spPr>
      </p:pic>
    </p:spTree>
    <p:extLst>
      <p:ext uri="{BB962C8B-B14F-4D97-AF65-F5344CB8AC3E}">
        <p14:creationId xmlns:p14="http://schemas.microsoft.com/office/powerpoint/2010/main" val="202441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picture containing background pattern&#10;&#10;Description automatically generated">
            <a:extLst>
              <a:ext uri="{FF2B5EF4-FFF2-40B4-BE49-F238E27FC236}">
                <a16:creationId xmlns:a16="http://schemas.microsoft.com/office/drawing/2014/main" id="{55A9CD02-6071-1A49-A999-25526AF6DEC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4925799" cy="6858000"/>
          </a:xfrm>
        </p:spPr>
      </p:pic>
      <p:pic>
        <p:nvPicPr>
          <p:cNvPr id="6" name="Content Placeholder 5" descr="Chart, bar chart&#10;&#10;Description automatically generated">
            <a:extLst>
              <a:ext uri="{FF2B5EF4-FFF2-40B4-BE49-F238E27FC236}">
                <a16:creationId xmlns:a16="http://schemas.microsoft.com/office/drawing/2014/main" id="{169EA982-8CF3-4846-971D-20E0FE3BC04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16017" y="0"/>
            <a:ext cx="7272808" cy="6858000"/>
          </a:xfrm>
        </p:spPr>
      </p:pic>
      <p:sp>
        <p:nvSpPr>
          <p:cNvPr id="12" name="Rectangle 11">
            <a:extLst>
              <a:ext uri="{FF2B5EF4-FFF2-40B4-BE49-F238E27FC236}">
                <a16:creationId xmlns:a16="http://schemas.microsoft.com/office/drawing/2014/main" id="{8B2EE176-05BA-5947-8512-7B5F61E2F7F8}"/>
              </a:ext>
            </a:extLst>
          </p:cNvPr>
          <p:cNvSpPr/>
          <p:nvPr/>
        </p:nvSpPr>
        <p:spPr>
          <a:xfrm>
            <a:off x="0" y="2060848"/>
            <a:ext cx="4916017" cy="2769989"/>
          </a:xfrm>
          <a:prstGeom prst="rect">
            <a:avLst/>
          </a:prstGeom>
        </p:spPr>
        <p:txBody>
          <a:bodyPr wrap="square">
            <a:spAutoFit/>
          </a:bodyPr>
          <a:lstStyle/>
          <a:p>
            <a:r>
              <a:rPr lang="en-US" sz="2400" dirty="0">
                <a:solidFill>
                  <a:schemeClr val="bg1"/>
                </a:solidFill>
              </a:rPr>
              <a:t>This Graph shows the number of installs by App category and filtered by Ad supported.</a:t>
            </a:r>
          </a:p>
          <a:p>
            <a:r>
              <a:rPr lang="en-US" sz="1600" dirty="0">
                <a:solidFill>
                  <a:schemeClr val="bg1"/>
                </a:solidFill>
              </a:rPr>
              <a:t>Light red depicts that it’s Ad supported</a:t>
            </a:r>
          </a:p>
          <a:p>
            <a:r>
              <a:rPr lang="en-US" sz="1600" dirty="0">
                <a:solidFill>
                  <a:schemeClr val="bg1"/>
                </a:solidFill>
              </a:rPr>
              <a:t>Dark red depicts that it’s not Ad supported</a:t>
            </a:r>
          </a:p>
          <a:p>
            <a:endParaRPr lang="en-US" sz="1600" dirty="0">
              <a:solidFill>
                <a:schemeClr val="bg1"/>
              </a:solidFill>
            </a:endParaRPr>
          </a:p>
          <a:p>
            <a:r>
              <a:rPr lang="en-US" dirty="0">
                <a:solidFill>
                  <a:schemeClr val="bg1"/>
                </a:solidFill>
              </a:rPr>
              <a:t>From this Graph we can say that most people are interested in Education, Music, Entertainment, Books, personalization and Tools.</a:t>
            </a:r>
          </a:p>
        </p:txBody>
      </p:sp>
    </p:spTree>
    <p:extLst>
      <p:ext uri="{BB962C8B-B14F-4D97-AF65-F5344CB8AC3E}">
        <p14:creationId xmlns:p14="http://schemas.microsoft.com/office/powerpoint/2010/main" val="296423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shape&#10;&#10;Description automatically generated">
            <a:extLst>
              <a:ext uri="{FF2B5EF4-FFF2-40B4-BE49-F238E27FC236}">
                <a16:creationId xmlns:a16="http://schemas.microsoft.com/office/drawing/2014/main" id="{CA1F0BD0-30E1-1643-824C-0E91AC24B81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4847912" cy="6858000"/>
          </a:xfrm>
        </p:spPr>
      </p:pic>
      <p:pic>
        <p:nvPicPr>
          <p:cNvPr id="6" name="Content Placeholder 5" descr="Chart, histogram&#10;&#10;Description automatically generated">
            <a:extLst>
              <a:ext uri="{FF2B5EF4-FFF2-40B4-BE49-F238E27FC236}">
                <a16:creationId xmlns:a16="http://schemas.microsoft.com/office/drawing/2014/main" id="{E012464C-2147-F043-9134-553AEAC8276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47912" y="0"/>
            <a:ext cx="7340913" cy="6858000"/>
          </a:xfrm>
        </p:spPr>
      </p:pic>
      <p:sp>
        <p:nvSpPr>
          <p:cNvPr id="11" name="TextBox 10">
            <a:extLst>
              <a:ext uri="{FF2B5EF4-FFF2-40B4-BE49-F238E27FC236}">
                <a16:creationId xmlns:a16="http://schemas.microsoft.com/office/drawing/2014/main" id="{F59FEAFA-13F3-C842-9182-6EAF09AEBF2D}"/>
              </a:ext>
            </a:extLst>
          </p:cNvPr>
          <p:cNvSpPr txBox="1"/>
          <p:nvPr/>
        </p:nvSpPr>
        <p:spPr>
          <a:xfrm>
            <a:off x="-30290" y="1268760"/>
            <a:ext cx="4847912" cy="3570208"/>
          </a:xfrm>
          <a:prstGeom prst="rect">
            <a:avLst/>
          </a:prstGeom>
          <a:noFill/>
        </p:spPr>
        <p:txBody>
          <a:bodyPr wrap="square" rtlCol="0">
            <a:spAutoFit/>
          </a:bodyPr>
          <a:lstStyle/>
          <a:p>
            <a:r>
              <a:rPr lang="en-US" sz="3200" dirty="0">
                <a:solidFill>
                  <a:schemeClr val="bg1"/>
                </a:solidFill>
              </a:rPr>
              <a:t>This graph shows Number of installs by App Rating</a:t>
            </a:r>
          </a:p>
          <a:p>
            <a:pPr marL="457200" indent="-457200">
              <a:buFont typeface="Arial" panose="020B0604020202020204" pitchFamily="34" charset="0"/>
              <a:buChar char="•"/>
            </a:pPr>
            <a:r>
              <a:rPr lang="en-US" sz="2400" dirty="0">
                <a:solidFill>
                  <a:schemeClr val="bg1"/>
                </a:solidFill>
              </a:rPr>
              <a:t>From this plot we can say that most people are installing apps that are not rated.</a:t>
            </a:r>
          </a:p>
          <a:p>
            <a:pPr marL="457200" indent="-457200">
              <a:buFont typeface="Arial" panose="020B0604020202020204" pitchFamily="34" charset="0"/>
              <a:buChar char="•"/>
            </a:pPr>
            <a:r>
              <a:rPr lang="en-US" sz="2400" dirty="0">
                <a:solidFill>
                  <a:schemeClr val="bg1"/>
                </a:solidFill>
              </a:rPr>
              <a:t>But on the other side people are liking to install apps which rated above 4 stars.</a:t>
            </a:r>
          </a:p>
          <a:p>
            <a:r>
              <a:rPr lang="en-US" dirty="0">
                <a:solidFill>
                  <a:schemeClr val="bg1"/>
                </a:solidFill>
              </a:rPr>
              <a:t> </a:t>
            </a:r>
          </a:p>
        </p:txBody>
      </p:sp>
    </p:spTree>
    <p:extLst>
      <p:ext uri="{BB962C8B-B14F-4D97-AF65-F5344CB8AC3E}">
        <p14:creationId xmlns:p14="http://schemas.microsoft.com/office/powerpoint/2010/main" val="284634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shape&#10;&#10;Description automatically generated">
            <a:extLst>
              <a:ext uri="{FF2B5EF4-FFF2-40B4-BE49-F238E27FC236}">
                <a16:creationId xmlns:a16="http://schemas.microsoft.com/office/drawing/2014/main" id="{51FC166E-1B36-EE4C-89EC-420DF4921DA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4869463" cy="6858000"/>
          </a:xfrm>
        </p:spPr>
      </p:pic>
      <p:pic>
        <p:nvPicPr>
          <p:cNvPr id="6" name="Content Placeholder 5" descr="Chart&#10;&#10;Description automatically generated">
            <a:extLst>
              <a:ext uri="{FF2B5EF4-FFF2-40B4-BE49-F238E27FC236}">
                <a16:creationId xmlns:a16="http://schemas.microsoft.com/office/drawing/2014/main" id="{FC76DC2F-10ED-CE48-A8A4-9BEBC4A48A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69464" y="0"/>
            <a:ext cx="7319361" cy="6858000"/>
          </a:xfrm>
        </p:spPr>
      </p:pic>
      <p:sp>
        <p:nvSpPr>
          <p:cNvPr id="9" name="TextBox 8">
            <a:extLst>
              <a:ext uri="{FF2B5EF4-FFF2-40B4-BE49-F238E27FC236}">
                <a16:creationId xmlns:a16="http://schemas.microsoft.com/office/drawing/2014/main" id="{36A4D74B-D0E3-D445-8C54-401037DFB671}"/>
              </a:ext>
            </a:extLst>
          </p:cNvPr>
          <p:cNvSpPr txBox="1"/>
          <p:nvPr/>
        </p:nvSpPr>
        <p:spPr>
          <a:xfrm>
            <a:off x="-1" y="1772816"/>
            <a:ext cx="4808491" cy="2554545"/>
          </a:xfrm>
          <a:prstGeom prst="rect">
            <a:avLst/>
          </a:prstGeom>
          <a:noFill/>
        </p:spPr>
        <p:txBody>
          <a:bodyPr wrap="square" rtlCol="0">
            <a:spAutoFit/>
          </a:bodyPr>
          <a:lstStyle/>
          <a:p>
            <a:r>
              <a:rPr lang="en-US" sz="3200" dirty="0">
                <a:solidFill>
                  <a:schemeClr val="bg1"/>
                </a:solidFill>
              </a:rPr>
              <a:t>This Graph shows Number of installs by App Price</a:t>
            </a:r>
          </a:p>
          <a:p>
            <a:pPr marL="457200" indent="-457200">
              <a:buFont typeface="Arial" panose="020B0604020202020204" pitchFamily="34" charset="0"/>
              <a:buChar char="•"/>
            </a:pPr>
            <a:r>
              <a:rPr lang="en-US" sz="2400" dirty="0">
                <a:solidFill>
                  <a:schemeClr val="bg1"/>
                </a:solidFill>
              </a:rPr>
              <a:t>Number of installs are higher when the price of apps are lower.</a:t>
            </a:r>
          </a:p>
          <a:p>
            <a:pPr marL="457200" indent="-457200">
              <a:buFont typeface="Arial" panose="020B0604020202020204" pitchFamily="34" charset="0"/>
              <a:buChar char="•"/>
            </a:pPr>
            <a:r>
              <a:rPr lang="en-US" sz="2400" dirty="0">
                <a:solidFill>
                  <a:schemeClr val="bg1"/>
                </a:solidFill>
              </a:rPr>
              <a:t>Most People would like to install free apps rather than paid ones.</a:t>
            </a:r>
          </a:p>
        </p:txBody>
      </p:sp>
    </p:spTree>
    <p:extLst>
      <p:ext uri="{BB962C8B-B14F-4D97-AF65-F5344CB8AC3E}">
        <p14:creationId xmlns:p14="http://schemas.microsoft.com/office/powerpoint/2010/main" val="23396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shape&#10;&#10;Description automatically generated">
            <a:extLst>
              <a:ext uri="{FF2B5EF4-FFF2-40B4-BE49-F238E27FC236}">
                <a16:creationId xmlns:a16="http://schemas.microsoft.com/office/drawing/2014/main" id="{252F9B0B-F5A9-6A4D-BCD9-0AE88743D7C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4510236" cy="6858000"/>
          </a:xfrm>
        </p:spPr>
      </p:pic>
      <p:pic>
        <p:nvPicPr>
          <p:cNvPr id="17" name="Content Placeholder 16" descr="Chart, bar chart&#10;&#10;Description automatically generated">
            <a:extLst>
              <a:ext uri="{FF2B5EF4-FFF2-40B4-BE49-F238E27FC236}">
                <a16:creationId xmlns:a16="http://schemas.microsoft.com/office/drawing/2014/main" id="{6B75B58A-169F-4045-BDAF-5FD1127B7FF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10235" y="0"/>
            <a:ext cx="7678589" cy="6858000"/>
          </a:xfrm>
        </p:spPr>
      </p:pic>
      <p:sp>
        <p:nvSpPr>
          <p:cNvPr id="18" name="TextBox 17">
            <a:extLst>
              <a:ext uri="{FF2B5EF4-FFF2-40B4-BE49-F238E27FC236}">
                <a16:creationId xmlns:a16="http://schemas.microsoft.com/office/drawing/2014/main" id="{D7D01E8D-E253-D34C-87C3-4711116F77EE}"/>
              </a:ext>
            </a:extLst>
          </p:cNvPr>
          <p:cNvSpPr txBox="1"/>
          <p:nvPr/>
        </p:nvSpPr>
        <p:spPr>
          <a:xfrm>
            <a:off x="0" y="2151727"/>
            <a:ext cx="4510235" cy="255454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This Graph Shows App Size by Different Category</a:t>
            </a:r>
          </a:p>
          <a:p>
            <a:pPr marL="457200" indent="-457200">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By comparing above graphs and this graph we can say that app size doesn’t matter for any person to install any app.</a:t>
            </a:r>
          </a:p>
        </p:txBody>
      </p:sp>
    </p:spTree>
    <p:extLst>
      <p:ext uri="{BB962C8B-B14F-4D97-AF65-F5344CB8AC3E}">
        <p14:creationId xmlns:p14="http://schemas.microsoft.com/office/powerpoint/2010/main" val="26158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0" y="0"/>
            <a:ext cx="4798269" cy="6858000"/>
          </a:xfrm>
        </p:spPr>
        <p:txBody>
          <a:bodyPr/>
          <a:lstStyle/>
          <a:p>
            <a:pPr marL="0" indent="0">
              <a:buNone/>
            </a:pPr>
            <a:endParaRPr lang="en-US" dirty="0"/>
          </a:p>
          <a:p>
            <a:pPr marL="0" indent="0">
              <a:buNone/>
            </a:pPr>
            <a:endParaRPr lang="en-US" sz="4400" b="1" dirty="0">
              <a:latin typeface="Calibri" panose="020F0502020204030204" pitchFamily="34" charset="0"/>
              <a:cs typeface="Calibri" panose="020F0502020204030204" pitchFamily="34" charset="0"/>
            </a:endParaRPr>
          </a:p>
          <a:p>
            <a:pPr marL="0" indent="0">
              <a:buNone/>
            </a:pPr>
            <a:endParaRPr lang="en-US"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Descriptive Statistics And EDA</a:t>
            </a:r>
          </a:p>
        </p:txBody>
      </p:sp>
      <p:pic>
        <p:nvPicPr>
          <p:cNvPr id="9" name="Content Placeholder 8" descr="Graphical user interface, application&#10;&#10;Description automatically generated">
            <a:extLst>
              <a:ext uri="{FF2B5EF4-FFF2-40B4-BE49-F238E27FC236}">
                <a16:creationId xmlns:a16="http://schemas.microsoft.com/office/drawing/2014/main" id="{28CF8412-8D8B-4D4D-89D3-601E5320B9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98269" y="0"/>
            <a:ext cx="7390556" cy="6857999"/>
          </a:xfr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EF3D-6793-1641-9B24-BADD32F814D8}"/>
              </a:ext>
            </a:extLst>
          </p:cNvPr>
          <p:cNvSpPr>
            <a:spLocks noGrp="1"/>
          </p:cNvSpPr>
          <p:nvPr>
            <p:ph type="title"/>
          </p:nvPr>
        </p:nvSpPr>
        <p:spPr>
          <a:xfrm>
            <a:off x="0" y="1"/>
            <a:ext cx="12188825" cy="620688"/>
          </a:xfrm>
        </p:spPr>
        <p:txBody>
          <a:bodyPr/>
          <a:lstStyle/>
          <a:p>
            <a:pPr algn="ctr"/>
            <a:r>
              <a:rPr lang="en-US" b="1" dirty="0" err="1">
                <a:latin typeface="Calibri" panose="020F0502020204030204" pitchFamily="34" charset="0"/>
                <a:cs typeface="Calibri" panose="020F0502020204030204" pitchFamily="34" charset="0"/>
              </a:rPr>
              <a:t>DAshboard</a:t>
            </a:r>
            <a:endParaRPr lang="en-US" b="1" dirty="0">
              <a:latin typeface="Calibri" panose="020F0502020204030204" pitchFamily="34" charset="0"/>
              <a:cs typeface="Calibri" panose="020F0502020204030204" pitchFamily="34" charset="0"/>
            </a:endParaRPr>
          </a:p>
        </p:txBody>
      </p:sp>
      <p:pic>
        <p:nvPicPr>
          <p:cNvPr id="6" name="Content Placeholder 5" descr="A picture containing chart&#10;&#10;Description automatically generated">
            <a:extLst>
              <a:ext uri="{FF2B5EF4-FFF2-40B4-BE49-F238E27FC236}">
                <a16:creationId xmlns:a16="http://schemas.microsoft.com/office/drawing/2014/main" id="{C7F67D73-968A-3341-9749-00B6E5B8A1D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620689"/>
            <a:ext cx="12188824" cy="6237310"/>
          </a:xfrm>
        </p:spPr>
      </p:pic>
    </p:spTree>
    <p:extLst>
      <p:ext uri="{BB962C8B-B14F-4D97-AF65-F5344CB8AC3E}">
        <p14:creationId xmlns:p14="http://schemas.microsoft.com/office/powerpoint/2010/main" val="116501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D581-FAD9-2648-A36F-1AE5EB52D254}"/>
              </a:ext>
            </a:extLst>
          </p:cNvPr>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Conclusion</a:t>
            </a:r>
          </a:p>
        </p:txBody>
      </p:sp>
      <p:sp>
        <p:nvSpPr>
          <p:cNvPr id="3" name="Content Placeholder 2">
            <a:extLst>
              <a:ext uri="{FF2B5EF4-FFF2-40B4-BE49-F238E27FC236}">
                <a16:creationId xmlns:a16="http://schemas.microsoft.com/office/drawing/2014/main" id="{7DF9A997-C60F-2C40-A0C1-A82D9204AFAA}"/>
              </a:ext>
            </a:extLst>
          </p:cNvPr>
          <p:cNvSpPr>
            <a:spLocks noGrp="1"/>
          </p:cNvSpPr>
          <p:nvPr>
            <p:ph sz="half" idx="1"/>
          </p:nvPr>
        </p:nvSpPr>
        <p:spPr>
          <a:xfrm>
            <a:off x="1141113" y="2249486"/>
            <a:ext cx="9903418" cy="3541714"/>
          </a:xfrm>
        </p:spPr>
        <p:txBody>
          <a:bodyPr>
            <a:noAutofit/>
          </a:bodyPr>
          <a:lstStyle/>
          <a:p>
            <a:r>
              <a:rPr lang="en-US" sz="3200" dirty="0">
                <a:latin typeface="Calibri" panose="020F0502020204030204" pitchFamily="34" charset="0"/>
                <a:cs typeface="Calibri" panose="020F0502020204030204" pitchFamily="34" charset="0"/>
              </a:rPr>
              <a:t>After performing all this analysis we can clearly say that most people are looking for free Education, Music, and Entertainment apps. </a:t>
            </a:r>
          </a:p>
          <a:p>
            <a:r>
              <a:rPr lang="en-US" sz="3200" dirty="0">
                <a:latin typeface="Calibri" panose="020F0502020204030204" pitchFamily="34" charset="0"/>
                <a:cs typeface="Calibri" panose="020F0502020204030204" pitchFamily="34" charset="0"/>
              </a:rPr>
              <a:t>So, It’s better to build an app of this kind for any App Developer and App organization because this type of apps will have more installs on Google Play-store.</a:t>
            </a:r>
          </a:p>
        </p:txBody>
      </p:sp>
    </p:spTree>
    <p:extLst>
      <p:ext uri="{BB962C8B-B14F-4D97-AF65-F5344CB8AC3E}">
        <p14:creationId xmlns:p14="http://schemas.microsoft.com/office/powerpoint/2010/main" val="27047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E39E-C358-AE4F-BFFA-3ACE9091FB2C}"/>
              </a:ext>
            </a:extLst>
          </p:cNvPr>
          <p:cNvSpPr>
            <a:spLocks noGrp="1"/>
          </p:cNvSpPr>
          <p:nvPr>
            <p:ph type="title"/>
          </p:nvPr>
        </p:nvSpPr>
        <p:spPr>
          <a:xfrm>
            <a:off x="1141116" y="906550"/>
            <a:ext cx="9903418" cy="2810482"/>
          </a:xfrm>
        </p:spPr>
        <p:txBody>
          <a:bodyPr/>
          <a:lstStyle/>
          <a:p>
            <a:pPr algn="ctr"/>
            <a:r>
              <a:rPr lang="en-US" b="1" dirty="0" err="1"/>
              <a:t>GithUb</a:t>
            </a:r>
            <a:r>
              <a:rPr lang="en-US" b="1" dirty="0"/>
              <a:t> link for Code of this project</a:t>
            </a:r>
          </a:p>
        </p:txBody>
      </p:sp>
      <p:sp>
        <p:nvSpPr>
          <p:cNvPr id="6" name="TextBox 5">
            <a:extLst>
              <a:ext uri="{FF2B5EF4-FFF2-40B4-BE49-F238E27FC236}">
                <a16:creationId xmlns:a16="http://schemas.microsoft.com/office/drawing/2014/main" id="{8E0B040B-82B1-6348-82B7-A05F08E8666F}"/>
              </a:ext>
            </a:extLst>
          </p:cNvPr>
          <p:cNvSpPr txBox="1"/>
          <p:nvPr/>
        </p:nvSpPr>
        <p:spPr>
          <a:xfrm>
            <a:off x="1683494" y="3717032"/>
            <a:ext cx="9361040" cy="861774"/>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hlinkClick r:id="rId2"/>
              </a:rPr>
              <a:t>https://github.com/Vishal26199/Google-Playstore</a:t>
            </a:r>
            <a:endParaRPr lang="en-US" sz="3200" b="1"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4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47C0A44-D490-4475-9C45-7305C68BA35B}"/>
              </a:ext>
            </a:extLst>
          </p:cNvPr>
          <p:cNvSpPr>
            <a:spLocks noGrp="1"/>
          </p:cNvSpPr>
          <p:nvPr>
            <p:ph sz="half" idx="1"/>
          </p:nvPr>
        </p:nvSpPr>
        <p:spPr>
          <a:xfrm>
            <a:off x="1485900" y="476672"/>
            <a:ext cx="8928992" cy="1296144"/>
          </a:xfrm>
        </p:spPr>
        <p:txBody>
          <a:bodyPr>
            <a:normAutofit/>
          </a:bodyPr>
          <a:lstStyle/>
          <a:p>
            <a:pPr marL="0" indent="0" algn="ctr">
              <a:buNone/>
            </a:pPr>
            <a:r>
              <a:rPr lang="en-IN" sz="4800" b="1" dirty="0">
                <a:latin typeface="Calibri" panose="020F0502020204030204" pitchFamily="34" charset="0"/>
                <a:cs typeface="Calibri" panose="020F0502020204030204" pitchFamily="34" charset="0"/>
              </a:rPr>
              <a:t>Understanding the Dataset</a:t>
            </a:r>
            <a:endParaRPr lang="en-IN" sz="4800" dirty="0">
              <a:latin typeface="Calibri" panose="020F0502020204030204" pitchFamily="34" charset="0"/>
              <a:cs typeface="Calibri" panose="020F0502020204030204" pitchFamily="34" charset="0"/>
            </a:endParaRPr>
          </a:p>
          <a:p>
            <a:pPr marL="0" indent="0">
              <a:buNone/>
            </a:pPr>
            <a:endParaRPr lang="en-IN" sz="4800" dirty="0">
              <a:latin typeface="Calibri" panose="020F0502020204030204" pitchFamily="34" charset="0"/>
              <a:cs typeface="Calibri" panose="020F0502020204030204" pitchFamily="34" charset="0"/>
            </a:endParaRPr>
          </a:p>
          <a:p>
            <a:pPr marL="0" indent="0">
              <a:buNone/>
            </a:pPr>
            <a:endParaRPr lang="en-IN" sz="4800" dirty="0">
              <a:latin typeface="Calibri" panose="020F0502020204030204" pitchFamily="34" charset="0"/>
              <a:cs typeface="Calibri" panose="020F0502020204030204" pitchFamily="34" charset="0"/>
            </a:endParaRPr>
          </a:p>
        </p:txBody>
      </p:sp>
      <p:pic>
        <p:nvPicPr>
          <p:cNvPr id="9" name="Content Placeholder 8" descr="Graphical user interface, text, application&#10;&#10;Description automatically generated">
            <a:extLst>
              <a:ext uri="{FF2B5EF4-FFF2-40B4-BE49-F238E27FC236}">
                <a16:creationId xmlns:a16="http://schemas.microsoft.com/office/drawing/2014/main" id="{65250B69-54CE-0B41-8E62-491AC7A01F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86575" y="3048794"/>
            <a:ext cx="3441700" cy="1943100"/>
          </a:xfrm>
        </p:spPr>
      </p:pic>
      <p:sp>
        <p:nvSpPr>
          <p:cNvPr id="11" name="TextBox 10">
            <a:extLst>
              <a:ext uri="{FF2B5EF4-FFF2-40B4-BE49-F238E27FC236}">
                <a16:creationId xmlns:a16="http://schemas.microsoft.com/office/drawing/2014/main" id="{2D81C48F-AB36-084B-AB54-BA1EC1629121}"/>
              </a:ext>
            </a:extLst>
          </p:cNvPr>
          <p:cNvSpPr txBox="1"/>
          <p:nvPr/>
        </p:nvSpPr>
        <p:spPr>
          <a:xfrm>
            <a:off x="5014292" y="2020488"/>
            <a:ext cx="6120680" cy="584775"/>
          </a:xfrm>
          <a:prstGeom prst="rect">
            <a:avLst/>
          </a:prstGeom>
          <a:noFill/>
        </p:spPr>
        <p:txBody>
          <a:bodyPr wrap="square" rtlCol="0">
            <a:spAutoFit/>
          </a:bodyPr>
          <a:lstStyle/>
          <a:p>
            <a:pPr marL="285750" indent="-285750" algn="ctr">
              <a:buFont typeface="Arial" panose="020B0604020202020204" pitchFamily="34" charset="0"/>
              <a:buChar char="•"/>
            </a:pPr>
            <a:r>
              <a:rPr lang="en-US" sz="3200" dirty="0">
                <a:latin typeface="Calibri" panose="020F0502020204030204" pitchFamily="34" charset="0"/>
                <a:cs typeface="Calibri" panose="020F0502020204030204" pitchFamily="34" charset="0"/>
              </a:rPr>
              <a:t>Dimensions &amp; Type of Dataset</a:t>
            </a:r>
          </a:p>
        </p:txBody>
      </p:sp>
      <p:sp>
        <p:nvSpPr>
          <p:cNvPr id="12" name="TextBox 11">
            <a:extLst>
              <a:ext uri="{FF2B5EF4-FFF2-40B4-BE49-F238E27FC236}">
                <a16:creationId xmlns:a16="http://schemas.microsoft.com/office/drawing/2014/main" id="{E26EA225-3A03-8349-A80C-3E0650476080}"/>
              </a:ext>
            </a:extLst>
          </p:cNvPr>
          <p:cNvSpPr txBox="1"/>
          <p:nvPr/>
        </p:nvSpPr>
        <p:spPr>
          <a:xfrm>
            <a:off x="693814" y="3429000"/>
            <a:ext cx="4896541" cy="1077218"/>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Dataset :-</a:t>
            </a:r>
          </a:p>
          <a:p>
            <a:pPr marL="571500" indent="-571500">
              <a:buFont typeface="Arial" panose="020B0604020202020204" pitchFamily="34" charset="0"/>
              <a:buChar char="•"/>
            </a:pPr>
            <a:r>
              <a:rPr lang="en-IN" sz="3200" dirty="0">
                <a:latin typeface="Calibri" panose="020F0502020204030204" pitchFamily="34" charset="0"/>
                <a:cs typeface="Calibri" panose="020F0502020204030204" pitchFamily="34" charset="0"/>
              </a:rPr>
              <a:t>Google-</a:t>
            </a:r>
            <a:r>
              <a:rPr lang="en-IN" sz="3200" dirty="0" err="1">
                <a:latin typeface="Calibri" panose="020F0502020204030204" pitchFamily="34" charset="0"/>
                <a:cs typeface="Calibri" panose="020F0502020204030204" pitchFamily="34" charset="0"/>
              </a:rPr>
              <a:t>Playstore.csv</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816782-7D71-4D32-8BED-970C572A494B}"/>
              </a:ext>
            </a:extLst>
          </p:cNvPr>
          <p:cNvSpPr>
            <a:spLocks noGrp="1"/>
          </p:cNvSpPr>
          <p:nvPr>
            <p:ph sz="half" idx="1"/>
          </p:nvPr>
        </p:nvSpPr>
        <p:spPr>
          <a:xfrm>
            <a:off x="1" y="-18391"/>
            <a:ext cx="3142084" cy="6858000"/>
          </a:xfrm>
        </p:spPr>
        <p:txBody>
          <a:bodyPr/>
          <a:lstStyle/>
          <a:p>
            <a:pPr marL="0" indent="0" algn="ctr">
              <a:buNone/>
            </a:pPr>
            <a:endParaRPr lang="en-IN" sz="4400"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Head()</a:t>
            </a:r>
          </a:p>
        </p:txBody>
      </p:sp>
      <p:pic>
        <p:nvPicPr>
          <p:cNvPr id="11" name="Content Placeholder 10" descr="Graphical user interface&#10;&#10;Description automatically generated with low confidence">
            <a:extLst>
              <a:ext uri="{FF2B5EF4-FFF2-40B4-BE49-F238E27FC236}">
                <a16:creationId xmlns:a16="http://schemas.microsoft.com/office/drawing/2014/main" id="{18476A97-72F3-9B44-B432-1D7509FD02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142085" y="-18391"/>
            <a:ext cx="9046739" cy="6858000"/>
          </a:xfrm>
        </p:spPr>
      </p:pic>
    </p:spTree>
    <p:extLst>
      <p:ext uri="{BB962C8B-B14F-4D97-AF65-F5344CB8AC3E}">
        <p14:creationId xmlns:p14="http://schemas.microsoft.com/office/powerpoint/2010/main" val="394447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021552-B8D1-4F97-959D-6656FFF0CB67}"/>
              </a:ext>
            </a:extLst>
          </p:cNvPr>
          <p:cNvSpPr>
            <a:spLocks noGrp="1"/>
          </p:cNvSpPr>
          <p:nvPr>
            <p:ph sz="half" idx="1"/>
          </p:nvPr>
        </p:nvSpPr>
        <p:spPr>
          <a:xfrm>
            <a:off x="1" y="0"/>
            <a:ext cx="3214091" cy="6858000"/>
          </a:xfrm>
        </p:spPr>
        <p:txBody>
          <a:bodyPr/>
          <a:lstStyle/>
          <a:p>
            <a:pPr marL="0" indent="0" algn="ctr">
              <a:buNone/>
            </a:pPr>
            <a:endParaRPr lang="en-US" sz="4400" dirty="0">
              <a:latin typeface="Calibri" panose="020F0502020204030204" pitchFamily="34" charset="0"/>
              <a:cs typeface="Calibri" panose="020F0502020204030204" pitchFamily="34" charset="0"/>
            </a:endParaRPr>
          </a:p>
          <a:p>
            <a:pPr marL="0" indent="0" algn="ctr">
              <a:buNone/>
            </a:pPr>
            <a:endParaRPr lang="en-US" sz="4400" dirty="0">
              <a:latin typeface="Calibri" panose="020F0502020204030204" pitchFamily="34" charset="0"/>
              <a:cs typeface="Calibri" panose="020F0502020204030204" pitchFamily="34" charset="0"/>
            </a:endParaRPr>
          </a:p>
          <a:p>
            <a:pPr marL="0" indent="0" algn="ctr">
              <a:buNone/>
            </a:pPr>
            <a:endParaRPr lang="en-US" sz="4400" dirty="0">
              <a:latin typeface="Calibri" panose="020F0502020204030204" pitchFamily="34" charset="0"/>
              <a:cs typeface="Calibri" panose="020F0502020204030204" pitchFamily="34" charset="0"/>
            </a:endParaRPr>
          </a:p>
          <a:p>
            <a:pPr marL="0" indent="0" algn="ctr">
              <a:buNone/>
            </a:pPr>
            <a:r>
              <a:rPr lang="en-US" sz="4400" b="1" dirty="0">
                <a:latin typeface="Calibri" panose="020F0502020204030204" pitchFamily="34" charset="0"/>
                <a:cs typeface="Calibri" panose="020F0502020204030204" pitchFamily="34" charset="0"/>
              </a:rPr>
              <a:t>Tail()</a:t>
            </a:r>
            <a:endParaRPr lang="en-IN" sz="4400" b="1"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p:txBody>
      </p:sp>
      <p:pic>
        <p:nvPicPr>
          <p:cNvPr id="7" name="Content Placeholder 6" descr="Table&#10;&#10;Description automatically generated">
            <a:extLst>
              <a:ext uri="{FF2B5EF4-FFF2-40B4-BE49-F238E27FC236}">
                <a16:creationId xmlns:a16="http://schemas.microsoft.com/office/drawing/2014/main" id="{D5F72DF1-B67A-0C4C-B0F8-227291211C8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214093" y="0"/>
            <a:ext cx="8974732" cy="6858000"/>
          </a:xfrm>
        </p:spPr>
      </p:pic>
    </p:spTree>
    <p:extLst>
      <p:ext uri="{BB962C8B-B14F-4D97-AF65-F5344CB8AC3E}">
        <p14:creationId xmlns:p14="http://schemas.microsoft.com/office/powerpoint/2010/main" val="208708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F4D4EB-B23A-49FB-A135-93011961279C}"/>
              </a:ext>
            </a:extLst>
          </p:cNvPr>
          <p:cNvSpPr>
            <a:spLocks noGrp="1"/>
          </p:cNvSpPr>
          <p:nvPr>
            <p:ph sz="half" idx="1"/>
          </p:nvPr>
        </p:nvSpPr>
        <p:spPr>
          <a:xfrm>
            <a:off x="2782044" y="-315416"/>
            <a:ext cx="5806632" cy="3240360"/>
          </a:xfrm>
        </p:spPr>
        <p:txBody>
          <a:bodyPr>
            <a:normAutofit/>
          </a:bodyPr>
          <a:lstStyle/>
          <a:p>
            <a:pPr marL="0" indent="0">
              <a:buNone/>
            </a:pPr>
            <a:endParaRPr lang="en-US" dirty="0"/>
          </a:p>
          <a:p>
            <a:pPr marL="0" indent="0" algn="ctr">
              <a:buNone/>
            </a:pPr>
            <a:r>
              <a:rPr lang="en-IN" sz="4400" b="1" dirty="0">
                <a:latin typeface="Calibri" panose="020F0502020204030204" pitchFamily="34" charset="0"/>
                <a:cs typeface="Calibri" panose="020F0502020204030204" pitchFamily="34" charset="0"/>
              </a:rPr>
              <a:t>Columns in Dataset</a:t>
            </a:r>
          </a:p>
        </p:txBody>
      </p:sp>
      <p:pic>
        <p:nvPicPr>
          <p:cNvPr id="7" name="Content Placeholder 6" descr="Text&#10;&#10;Description automatically generated">
            <a:extLst>
              <a:ext uri="{FF2B5EF4-FFF2-40B4-BE49-F238E27FC236}">
                <a16:creationId xmlns:a16="http://schemas.microsoft.com/office/drawing/2014/main" id="{6A6B5FCA-338C-C146-B0BC-B74DBD7E6E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53853" y="1844824"/>
            <a:ext cx="9990386" cy="4176464"/>
          </a:xfrm>
        </p:spPr>
      </p:pic>
    </p:spTree>
    <p:extLst>
      <p:ext uri="{BB962C8B-B14F-4D97-AF65-F5344CB8AC3E}">
        <p14:creationId xmlns:p14="http://schemas.microsoft.com/office/powerpoint/2010/main" val="159493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D3C8A2A-5A9A-461D-AD42-52BD1F15A9D3}"/>
              </a:ext>
            </a:extLst>
          </p:cNvPr>
          <p:cNvSpPr>
            <a:spLocks noGrp="1"/>
          </p:cNvSpPr>
          <p:nvPr>
            <p:ph sz="half" idx="1"/>
          </p:nvPr>
        </p:nvSpPr>
        <p:spPr>
          <a:xfrm>
            <a:off x="1" y="0"/>
            <a:ext cx="4150195" cy="6858000"/>
          </a:xfrm>
        </p:spPr>
        <p:txBody>
          <a:bodyPr>
            <a:normAutofit/>
          </a:bodyPr>
          <a:lstStyle/>
          <a:p>
            <a:pPr marL="0" indent="0" algn="ctr">
              <a:buNone/>
            </a:pPr>
            <a:endParaRPr lang="en-US" dirty="0"/>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Finding unique values</a:t>
            </a:r>
          </a:p>
        </p:txBody>
      </p:sp>
      <p:sp>
        <p:nvSpPr>
          <p:cNvPr id="5" name="Content Placeholder 4">
            <a:extLst>
              <a:ext uri="{FF2B5EF4-FFF2-40B4-BE49-F238E27FC236}">
                <a16:creationId xmlns:a16="http://schemas.microsoft.com/office/drawing/2014/main" id="{7FA9F2A5-99BE-416B-86E6-21EDF766918D}"/>
              </a:ext>
            </a:extLst>
          </p:cNvPr>
          <p:cNvSpPr>
            <a:spLocks noGrp="1"/>
          </p:cNvSpPr>
          <p:nvPr>
            <p:ph sz="half" idx="2"/>
          </p:nvPr>
        </p:nvSpPr>
        <p:spPr>
          <a:xfrm>
            <a:off x="4150196" y="0"/>
            <a:ext cx="8038628" cy="6858000"/>
          </a:xfrm>
        </p:spPr>
        <p:style>
          <a:lnRef idx="2">
            <a:schemeClr val="dk1"/>
          </a:lnRef>
          <a:fillRef idx="1">
            <a:schemeClr val="lt1"/>
          </a:fillRef>
          <a:effectRef idx="0">
            <a:schemeClr val="dk1"/>
          </a:effectRef>
          <a:fontRef idx="minor">
            <a:schemeClr val="dk1"/>
          </a:fontRef>
        </p:style>
        <p:txBody>
          <a:bodyPr>
            <a:normAutofit/>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a:p>
            <a:r>
              <a:rPr lang="en-US" dirty="0"/>
              <a:t>We will use info() function for datatype, count and other parameters . </a:t>
            </a:r>
          </a:p>
          <a:p>
            <a:r>
              <a:rPr lang="en-US" dirty="0"/>
              <a:t>Also we </a:t>
            </a:r>
            <a:r>
              <a:rPr lang="en-US" dirty="0" err="1"/>
              <a:t>nunique</a:t>
            </a:r>
            <a:r>
              <a:rPr lang="en-US" dirty="0"/>
              <a:t>() functions helps us to find out the total unique values as it can be further classifies as numeric, ordinal or categorical.</a:t>
            </a:r>
          </a:p>
          <a:p>
            <a:pPr marL="0" indent="0">
              <a:buNone/>
            </a:pPr>
            <a:endParaRPr lang="en-IN"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{5D0D0301-79EE-834E-8C55-7FC6BC262B7A}tf10001122</Template>
  <TotalTime>398</TotalTime>
  <Words>618</Words>
  <Application>Microsoft Macintosh PowerPoint</Application>
  <PresentationFormat>Custom</PresentationFormat>
  <Paragraphs>146</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Corbel</vt:lpstr>
      <vt:lpstr>Segoe UI</vt:lpstr>
      <vt:lpstr>Tw Cen MT</vt:lpstr>
      <vt:lpstr>Circuit</vt:lpstr>
      <vt:lpstr>Google Play Store</vt:lpstr>
      <vt:lpstr>DATASET- Google PlayStore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outliers through boxplots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vt:lpstr>
      <vt:lpstr>Conclusion</vt:lpstr>
      <vt:lpstr>GithUb link for Code of this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Play Store</dc:title>
  <dc:creator>Sonam Thakur</dc:creator>
  <cp:lastModifiedBy>Vishal Patel</cp:lastModifiedBy>
  <cp:revision>41</cp:revision>
  <dcterms:created xsi:type="dcterms:W3CDTF">2021-03-14T08:21:12Z</dcterms:created>
  <dcterms:modified xsi:type="dcterms:W3CDTF">2021-04-12T01:28:11Z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